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9508-959C-4F30-960B-B8A965F576EC}" type="datetimeFigureOut">
              <a:rPr lang="fa-IR" smtClean="0"/>
              <a:t>1441/09/12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B38-D5E4-42DA-B8CE-459184648B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517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9508-959C-4F30-960B-B8A965F576EC}" type="datetimeFigureOut">
              <a:rPr lang="fa-IR" smtClean="0"/>
              <a:t>1441/09/12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B38-D5E4-42DA-B8CE-459184648B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0009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9508-959C-4F30-960B-B8A965F576EC}" type="datetimeFigureOut">
              <a:rPr lang="fa-IR" smtClean="0"/>
              <a:t>1441/09/12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B38-D5E4-42DA-B8CE-459184648B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2672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FE24EA-924C-4F36-80CF-275815047790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8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9508-959C-4F30-960B-B8A965F576EC}" type="datetimeFigureOut">
              <a:rPr lang="fa-IR" smtClean="0"/>
              <a:t>1441/09/12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B38-D5E4-42DA-B8CE-459184648B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56320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9508-959C-4F30-960B-B8A965F576EC}" type="datetimeFigureOut">
              <a:rPr lang="fa-IR" smtClean="0"/>
              <a:t>1441/09/12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B38-D5E4-42DA-B8CE-459184648B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3351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9508-959C-4F30-960B-B8A965F576EC}" type="datetimeFigureOut">
              <a:rPr lang="fa-IR" smtClean="0"/>
              <a:t>1441/09/12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B38-D5E4-42DA-B8CE-459184648B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33746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9508-959C-4F30-960B-B8A965F576EC}" type="datetimeFigureOut">
              <a:rPr lang="fa-IR" smtClean="0"/>
              <a:t>1441/09/12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B38-D5E4-42DA-B8CE-459184648B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9083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9508-959C-4F30-960B-B8A965F576EC}" type="datetimeFigureOut">
              <a:rPr lang="fa-IR" smtClean="0"/>
              <a:t>1441/09/12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B38-D5E4-42DA-B8CE-459184648B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4833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9508-959C-4F30-960B-B8A965F576EC}" type="datetimeFigureOut">
              <a:rPr lang="fa-IR" smtClean="0"/>
              <a:t>1441/09/12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B38-D5E4-42DA-B8CE-459184648B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3128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9508-959C-4F30-960B-B8A965F576EC}" type="datetimeFigureOut">
              <a:rPr lang="fa-IR" smtClean="0"/>
              <a:t>1441/09/12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B38-D5E4-42DA-B8CE-459184648B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8716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9508-959C-4F30-960B-B8A965F576EC}" type="datetimeFigureOut">
              <a:rPr lang="fa-IR" smtClean="0"/>
              <a:t>1441/09/12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B38-D5E4-42DA-B8CE-459184648B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1122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09508-959C-4F30-960B-B8A965F576EC}" type="datetimeFigureOut">
              <a:rPr lang="fa-IR" smtClean="0"/>
              <a:t>1441/09/12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34B38-D5E4-42DA-B8CE-459184648B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5040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4114800"/>
          </a:xfrm>
        </p:spPr>
        <p:txBody>
          <a:bodyPr/>
          <a:lstStyle/>
          <a:p>
            <a:pPr algn="ctr" rtl="1" eaLnBrk="1" hangingPunct="1">
              <a:buFont typeface="Wingdings" pitchFamily="2" charset="2"/>
              <a:buNone/>
            </a:pPr>
            <a:r>
              <a:rPr lang="fa-IR" sz="10800" b="1" dirty="0" smtClean="0">
                <a:solidFill>
                  <a:srgbClr val="E30313"/>
                </a:solidFill>
                <a:cs typeface="Titr" pitchFamily="2" charset="-78"/>
              </a:rPr>
              <a:t>اصلاحات در بودجه نويسي</a:t>
            </a:r>
          </a:p>
          <a:p>
            <a:pPr algn="ctr" rtl="1" eaLnBrk="1" hangingPunct="1">
              <a:buFont typeface="Wingdings" pitchFamily="2" charset="2"/>
              <a:buNone/>
            </a:pPr>
            <a:endParaRPr lang="en-US" sz="10800" b="1" dirty="0" smtClean="0">
              <a:solidFill>
                <a:srgbClr val="E30313"/>
              </a:solidFill>
              <a:cs typeface="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449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9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9144000" cy="731838"/>
          </a:xfrm>
        </p:spPr>
        <p:txBody>
          <a:bodyPr>
            <a:normAutofit fontScale="92500" lnSpcReduction="10000"/>
          </a:bodyPr>
          <a:lstStyle/>
          <a:p>
            <a:pPr algn="ctr" rtl="1" eaLnBrk="1" hangingPunct="1">
              <a:buFont typeface="Wingdings" pitchFamily="2" charset="2"/>
              <a:buNone/>
            </a:pPr>
            <a:r>
              <a:rPr lang="fa-IR" sz="5000" b="1" smtClean="0">
                <a:solidFill>
                  <a:srgbClr val="3333FF"/>
                </a:solidFill>
                <a:cs typeface="Titr" pitchFamily="2" charset="-78"/>
              </a:rPr>
              <a:t>تعريف عدم تمركز:</a:t>
            </a:r>
            <a:endParaRPr lang="en-US" sz="5000" b="1" smtClean="0">
              <a:solidFill>
                <a:srgbClr val="3333FF"/>
              </a:solidFill>
              <a:cs typeface="Titr" pitchFamily="2" charset="-78"/>
            </a:endParaRP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0" y="3259138"/>
            <a:ext cx="9144000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/>
            <a:r>
              <a:rPr lang="fa-IR" sz="4400" b="1" dirty="0">
                <a:solidFill>
                  <a:srgbClr val="03832B"/>
                </a:solidFill>
                <a:cs typeface="2  Zar" pitchFamily="2" charset="-78"/>
              </a:rPr>
              <a:t>انتقال اختيار مسئوليت انجام وظايف</a:t>
            </a:r>
            <a:r>
              <a:rPr lang="fa-IR" sz="2800" b="1" dirty="0">
                <a:solidFill>
                  <a:srgbClr val="03832B"/>
                </a:solidFill>
                <a:cs typeface="2  Zar" pitchFamily="2" charset="-78"/>
              </a:rPr>
              <a:t> </a:t>
            </a:r>
            <a:r>
              <a:rPr lang="fa-IR" sz="4400" b="1" dirty="0">
                <a:solidFill>
                  <a:srgbClr val="03832B"/>
                </a:solidFill>
                <a:cs typeface="2  Zar" pitchFamily="2" charset="-78"/>
              </a:rPr>
              <a:t>عمومي از دولت مرکزي به دولت هاي محلي يا سازمان هاي دولتي نيمه مستقل و يا بخش خصوصي</a:t>
            </a:r>
          </a:p>
        </p:txBody>
      </p:sp>
    </p:spTree>
    <p:extLst>
      <p:ext uri="{BB962C8B-B14F-4D97-AF65-F5344CB8AC3E}">
        <p14:creationId xmlns:p14="http://schemas.microsoft.com/office/powerpoint/2010/main" val="3122892941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803275"/>
          </a:xfrm>
        </p:spPr>
        <p:txBody>
          <a:bodyPr/>
          <a:lstStyle/>
          <a:p>
            <a:pPr algn="ct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5000" b="1" smtClean="0">
                <a:solidFill>
                  <a:srgbClr val="3333FF"/>
                </a:solidFill>
                <a:cs typeface="Titr" pitchFamily="2" charset="-78"/>
              </a:rPr>
              <a:t>انواع عدم تمركز:</a:t>
            </a:r>
            <a:endParaRPr lang="en-US" sz="5000" b="1" smtClean="0">
              <a:solidFill>
                <a:srgbClr val="3333FF"/>
              </a:solidFill>
              <a:cs typeface="Titr" pitchFamily="2" charset="-78"/>
            </a:endParaRPr>
          </a:p>
        </p:txBody>
      </p:sp>
      <p:sp>
        <p:nvSpPr>
          <p:cNvPr id="279556" name="Rectangle 4"/>
          <p:cNvSpPr>
            <a:spLocks noChangeArrowheads="1"/>
          </p:cNvSpPr>
          <p:nvPr/>
        </p:nvSpPr>
        <p:spPr bwMode="auto">
          <a:xfrm>
            <a:off x="1692275" y="2565400"/>
            <a:ext cx="5326063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fa-IR" sz="4000" b="1">
                <a:solidFill>
                  <a:srgbClr val="03832B"/>
                </a:solidFill>
                <a:cs typeface="2  Zar" pitchFamily="2" charset="-78"/>
              </a:rPr>
              <a:t>تمرکز زدايي اداري</a:t>
            </a:r>
            <a:endParaRPr lang="en-US" sz="4000" b="1">
              <a:solidFill>
                <a:srgbClr val="03832B"/>
              </a:solidFill>
              <a:cs typeface="2  Zar" pitchFamily="2" charset="-78"/>
            </a:endParaRPr>
          </a:p>
          <a:p>
            <a:pPr algn="r"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fa-IR" sz="4000" b="1">
                <a:solidFill>
                  <a:srgbClr val="03832B"/>
                </a:solidFill>
                <a:cs typeface="2  Zar" pitchFamily="2" charset="-78"/>
              </a:rPr>
              <a:t>تمرکز زدايي مالي </a:t>
            </a:r>
            <a:endParaRPr lang="en-US" sz="4000" b="1">
              <a:solidFill>
                <a:srgbClr val="03832B"/>
              </a:solidFill>
              <a:cs typeface="2  Zar" pitchFamily="2" charset="-78"/>
            </a:endParaRPr>
          </a:p>
          <a:p>
            <a:pPr algn="r"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fa-IR" sz="4000" b="1">
                <a:solidFill>
                  <a:srgbClr val="03832B"/>
                </a:solidFill>
                <a:cs typeface="2  Zar" pitchFamily="2" charset="-78"/>
              </a:rPr>
              <a:t>تمرکززدايي سياسي </a:t>
            </a:r>
            <a:endParaRPr lang="en-US" sz="4000" b="1">
              <a:solidFill>
                <a:srgbClr val="03832B"/>
              </a:solidFill>
              <a:cs typeface="2  Zar" pitchFamily="2" charset="-78"/>
            </a:endParaRPr>
          </a:p>
          <a:p>
            <a:pPr algn="r"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fa-IR" sz="4000" b="1">
                <a:solidFill>
                  <a:srgbClr val="03832B"/>
                </a:solidFill>
                <a:cs typeface="2  Zar" pitchFamily="2" charset="-78"/>
              </a:rPr>
              <a:t>تمرکز زدايي اقتصادي</a:t>
            </a:r>
            <a:endParaRPr lang="en-US" sz="2800" b="1">
              <a:solidFill>
                <a:srgbClr val="03832B"/>
              </a:solidFill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7048473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9144000" cy="6477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sz="5000" b="1" smtClean="0">
                <a:solidFill>
                  <a:srgbClr val="3333FF"/>
                </a:solidFill>
                <a:cs typeface="Titr" pitchFamily="2" charset="-78"/>
              </a:rPr>
              <a:t>تمركز زدايي اداري:</a:t>
            </a:r>
            <a:endParaRPr lang="en-US" sz="5000" b="1" smtClean="0">
              <a:solidFill>
                <a:srgbClr val="3333FF"/>
              </a:solidFill>
              <a:cs typeface="Titr" pitchFamily="2" charset="-78"/>
            </a:endParaRPr>
          </a:p>
        </p:txBody>
      </p:sp>
      <p:sp>
        <p:nvSpPr>
          <p:cNvPr id="280580" name="Rectangle 4"/>
          <p:cNvSpPr>
            <a:spLocks noChangeArrowheads="1"/>
          </p:cNvSpPr>
          <p:nvPr/>
        </p:nvSpPr>
        <p:spPr bwMode="auto">
          <a:xfrm>
            <a:off x="0" y="2481263"/>
            <a:ext cx="9144000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/>
            <a:r>
              <a:rPr lang="fa-IR" sz="4400" b="1">
                <a:solidFill>
                  <a:srgbClr val="03832B"/>
                </a:solidFill>
                <a:cs typeface="2  Zar" pitchFamily="2" charset="-78"/>
              </a:rPr>
              <a:t>باز توزيع اختيار مسئوليت براي برنامه ريزي، تأمين مالي و وظايف عمومي از دولت مرکزي به واحدهاي محلي</a:t>
            </a:r>
          </a:p>
        </p:txBody>
      </p:sp>
    </p:spTree>
    <p:extLst>
      <p:ext uri="{BB962C8B-B14F-4D97-AF65-F5344CB8AC3E}">
        <p14:creationId xmlns:p14="http://schemas.microsoft.com/office/powerpoint/2010/main" val="115477649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9144000" cy="6492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sz="5000" b="1" smtClean="0">
                <a:solidFill>
                  <a:srgbClr val="3333FF"/>
                </a:solidFill>
                <a:cs typeface="Titr" pitchFamily="2" charset="-78"/>
              </a:rPr>
              <a:t>تمركز زدايي مالي:</a:t>
            </a:r>
            <a:endParaRPr lang="en-US" sz="5000" b="1" smtClean="0">
              <a:solidFill>
                <a:srgbClr val="3333FF"/>
              </a:solidFill>
              <a:cs typeface="Titr" pitchFamily="2" charset="-78"/>
            </a:endParaRPr>
          </a:p>
        </p:txBody>
      </p:sp>
      <p:sp>
        <p:nvSpPr>
          <p:cNvPr id="58371" name="Rectangle 6"/>
          <p:cNvSpPr>
            <a:spLocks noChangeArrowheads="1"/>
          </p:cNvSpPr>
          <p:nvPr/>
        </p:nvSpPr>
        <p:spPr bwMode="auto">
          <a:xfrm>
            <a:off x="2700338" y="2636838"/>
            <a:ext cx="53816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fa-IR" sz="3600"/>
              <a:t>تمرکز</a:t>
            </a:r>
            <a:r>
              <a:rPr lang="fa-IR"/>
              <a:t> </a:t>
            </a:r>
            <a:r>
              <a:rPr lang="fa-IR" sz="3600"/>
              <a:t>زدايي مالي در برگيرنده انتقال در موضوع است.</a:t>
            </a:r>
          </a:p>
          <a:p>
            <a:pPr algn="r" eaLnBrk="1" hangingPunct="1"/>
            <a:r>
              <a:rPr lang="fa-IR" sz="3600"/>
              <a:t>1بودجه  </a:t>
            </a:r>
          </a:p>
          <a:p>
            <a:pPr algn="r" eaLnBrk="1" hangingPunct="1"/>
            <a:r>
              <a:rPr lang="fa-IR" sz="3600"/>
              <a:t> 2:كسب درامد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181991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04813"/>
            <a:ext cx="9144000" cy="660400"/>
          </a:xfrm>
        </p:spPr>
        <p:txBody>
          <a:bodyPr/>
          <a:lstStyle/>
          <a:p>
            <a:pPr algn="ctr" rt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4600" b="1" smtClean="0">
                <a:solidFill>
                  <a:srgbClr val="3333FF"/>
                </a:solidFill>
                <a:cs typeface="Titr" pitchFamily="2" charset="-78"/>
              </a:rPr>
              <a:t>تمركز زدايي سياسي:</a:t>
            </a:r>
            <a:endParaRPr lang="en-US" sz="4600" b="1" smtClean="0">
              <a:solidFill>
                <a:srgbClr val="3333FF"/>
              </a:solidFill>
              <a:cs typeface="Titr" pitchFamily="2" charset="-78"/>
            </a:endParaRPr>
          </a:p>
        </p:txBody>
      </p:sp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0" y="2971800"/>
            <a:ext cx="9144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fa-IR" sz="4000" b="1">
                <a:solidFill>
                  <a:srgbClr val="03832B"/>
                </a:solidFill>
                <a:cs typeface="2  Zar" pitchFamily="2" charset="-78"/>
              </a:rPr>
              <a:t>انتقال اختيار به نهاد محلي است. قدرت بيشتر به شهروندان يا نمايندگان منتخب آنان در تصميم گيريهاي عمومي</a:t>
            </a:r>
          </a:p>
        </p:txBody>
      </p:sp>
    </p:spTree>
    <p:extLst>
      <p:ext uri="{BB962C8B-B14F-4D97-AF65-F5344CB8AC3E}">
        <p14:creationId xmlns:p14="http://schemas.microsoft.com/office/powerpoint/2010/main" val="3878100522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8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20713"/>
            <a:ext cx="9144000" cy="803275"/>
          </a:xfrm>
        </p:spPr>
        <p:txBody>
          <a:bodyPr/>
          <a:lstStyle/>
          <a:p>
            <a:pPr algn="ct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5000" b="1" smtClean="0">
                <a:solidFill>
                  <a:srgbClr val="3333FF"/>
                </a:solidFill>
                <a:cs typeface="Titr" pitchFamily="2" charset="-78"/>
              </a:rPr>
              <a:t>تمركز زدايي اقتصادي:</a:t>
            </a:r>
            <a:endParaRPr lang="en-US" sz="5000" b="1" smtClean="0">
              <a:solidFill>
                <a:srgbClr val="3333FF"/>
              </a:solidFill>
              <a:cs typeface="Titr" pitchFamily="2" charset="-78"/>
            </a:endParaRPr>
          </a:p>
        </p:txBody>
      </p:sp>
      <p:sp>
        <p:nvSpPr>
          <p:cNvPr id="283652" name="Rectangle 4"/>
          <p:cNvSpPr>
            <a:spLocks noChangeArrowheads="1"/>
          </p:cNvSpPr>
          <p:nvPr/>
        </p:nvSpPr>
        <p:spPr bwMode="auto">
          <a:xfrm>
            <a:off x="0" y="2636838"/>
            <a:ext cx="9144000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 eaLnBrk="1" hangingPunct="1"/>
            <a:r>
              <a:rPr lang="fa-IR" sz="4400" b="1">
                <a:solidFill>
                  <a:srgbClr val="03832B"/>
                </a:solidFill>
                <a:cs typeface="2  Zar" pitchFamily="2" charset="-78"/>
              </a:rPr>
              <a:t>شامل انتقال وظايفي که قبلاً به طور اختصاصي توسط دولت انجام مي شده به بخش خصوصي (خصوصي سازي و مقررات زدايي)</a:t>
            </a:r>
          </a:p>
        </p:txBody>
      </p:sp>
    </p:spTree>
    <p:extLst>
      <p:ext uri="{BB962C8B-B14F-4D97-AF65-F5344CB8AC3E}">
        <p14:creationId xmlns:p14="http://schemas.microsoft.com/office/powerpoint/2010/main" val="392534126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4463"/>
            <a:ext cx="9144000" cy="1052512"/>
          </a:xfrm>
        </p:spPr>
        <p:txBody>
          <a:bodyPr/>
          <a:lstStyle/>
          <a:p>
            <a:pPr algn="ctr" eaLnBrk="1" hangingPunct="1"/>
            <a:r>
              <a:rPr lang="fa-IR" sz="5300" smtClean="0">
                <a:solidFill>
                  <a:srgbClr val="E30313"/>
                </a:solidFill>
                <a:cs typeface="Titr" pitchFamily="2" charset="-78"/>
              </a:rPr>
              <a:t>اشکال (فرمها) تمرکز زدايي</a:t>
            </a:r>
            <a:endParaRPr lang="en-US" sz="5300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213100"/>
            <a:ext cx="9144000" cy="3108325"/>
          </a:xfrm>
        </p:spPr>
        <p:txBody>
          <a:bodyPr/>
          <a:lstStyle/>
          <a:p>
            <a:pPr algn="ctr" rtl="1" eaLnBrk="1" hangingPunct="1">
              <a:buFont typeface="Wingdings" pitchFamily="2" charset="2"/>
              <a:buNone/>
            </a:pPr>
            <a:r>
              <a:rPr lang="fa-IR" sz="5000" b="1" smtClean="0">
                <a:solidFill>
                  <a:schemeClr val="tx1"/>
                </a:solidFill>
                <a:cs typeface="2  Zar" pitchFamily="2" charset="-78"/>
              </a:rPr>
              <a:t>توزيع مجدد قدرت تصميم سازي و مسئوليتهاي مديريتي و مالي بين سطوح مختلف دولت مرکزي</a:t>
            </a:r>
            <a:endParaRPr lang="en-US" sz="5000" b="1" smtClean="0">
              <a:solidFill>
                <a:schemeClr val="tx1"/>
              </a:solidFill>
              <a:cs typeface="2  Zar" pitchFamily="2" charset="-78"/>
            </a:endParaRPr>
          </a:p>
        </p:txBody>
      </p:sp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0" y="1557338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6000" b="1">
                <a:solidFill>
                  <a:srgbClr val="0066FF"/>
                </a:solidFill>
                <a:latin typeface="Arial" pitchFamily="34" charset="0"/>
              </a:rPr>
              <a:t>1- deconcentration</a:t>
            </a:r>
          </a:p>
        </p:txBody>
      </p:sp>
    </p:spTree>
    <p:extLst>
      <p:ext uri="{BB962C8B-B14F-4D97-AF65-F5344CB8AC3E}">
        <p14:creationId xmlns:p14="http://schemas.microsoft.com/office/powerpoint/2010/main" val="110922531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7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9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7" grpId="0" build="p"/>
      <p:bldP spid="29798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2" name="Rectangle 4"/>
          <p:cNvSpPr>
            <a:spLocks noChangeArrowheads="1"/>
          </p:cNvSpPr>
          <p:nvPr/>
        </p:nvSpPr>
        <p:spPr bwMode="auto">
          <a:xfrm>
            <a:off x="468313" y="2565400"/>
            <a:ext cx="8351837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fa-IR" sz="4000" b="1">
                <a:cs typeface="2  Zar" pitchFamily="2" charset="-78"/>
              </a:rPr>
              <a:t>شکل توسعه يافته تر تمرکز زدايي از طريق تفويض</a:t>
            </a:r>
            <a:r>
              <a:rPr lang="fa-IR" sz="3200" b="1">
                <a:cs typeface="2  Zar" pitchFamily="2" charset="-78"/>
              </a:rPr>
              <a:t> </a:t>
            </a:r>
            <a:r>
              <a:rPr lang="fa-IR" sz="4000" b="1">
                <a:cs typeface="2  Zar" pitchFamily="2" charset="-78"/>
              </a:rPr>
              <a:t>و انتقال مسئوليت براي تصميم سازي</a:t>
            </a:r>
            <a:endParaRPr lang="en-US" sz="4000" b="1">
              <a:cs typeface="2  Zar" pitchFamily="2" charset="-78"/>
            </a:endParaRPr>
          </a:p>
          <a:p>
            <a:pPr algn="ctr" eaLnBrk="1" hangingPunct="1"/>
            <a:r>
              <a:rPr lang="fa-IR" sz="4000" b="1">
                <a:cs typeface="2  Zar" pitchFamily="2" charset="-78"/>
              </a:rPr>
              <a:t> و اداره کارها به سازمانهاي شبه خود مختار</a:t>
            </a:r>
            <a:endParaRPr lang="en-US" sz="4000" b="1">
              <a:cs typeface="2  Zar" pitchFamily="2" charset="-78"/>
            </a:endParaRPr>
          </a:p>
          <a:p>
            <a:pPr algn="ctr" eaLnBrk="1" hangingPunct="1"/>
            <a:r>
              <a:rPr lang="fa-IR" sz="4000" b="1">
                <a:cs typeface="2  Zar" pitchFamily="2" charset="-78"/>
              </a:rPr>
              <a:t> که کاملاً در کنترل دولت مرکزي نيستند</a:t>
            </a:r>
            <a:endParaRPr lang="en-US" sz="4000" b="1">
              <a:cs typeface="2  Zar" pitchFamily="2" charset="-78"/>
            </a:endParaRPr>
          </a:p>
          <a:p>
            <a:pPr algn="ctr" eaLnBrk="1" hangingPunct="1"/>
            <a:r>
              <a:rPr lang="fa-IR" sz="4000" b="1">
                <a:cs typeface="2  Zar" pitchFamily="2" charset="-78"/>
              </a:rPr>
              <a:t> ولي به دولت مرکزي پاسخگو هستند.</a:t>
            </a:r>
            <a:endParaRPr lang="en-US" sz="4000" b="1">
              <a:cs typeface="2  Zar" pitchFamily="2" charset="-78"/>
            </a:endParaRPr>
          </a:p>
        </p:txBody>
      </p:sp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260350"/>
            <a:ext cx="9144000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fa-IR" sz="5300">
                <a:solidFill>
                  <a:srgbClr val="E30313"/>
                </a:solidFill>
                <a:latin typeface="Arial" pitchFamily="34" charset="0"/>
                <a:cs typeface="Titr" pitchFamily="2" charset="-78"/>
              </a:rPr>
              <a:t>اشکال (فرمها) تمرکز زدايي</a:t>
            </a:r>
            <a:endParaRPr lang="en-US" sz="5300">
              <a:solidFill>
                <a:srgbClr val="E30313"/>
              </a:solidFill>
              <a:latin typeface="Arial" pitchFamily="34" charset="0"/>
              <a:cs typeface="Titr" pitchFamily="2" charset="-78"/>
            </a:endParaRPr>
          </a:p>
        </p:txBody>
      </p:sp>
      <p:sp>
        <p:nvSpPr>
          <p:cNvPr id="299014" name="Text Box 6"/>
          <p:cNvSpPr txBox="1">
            <a:spLocks noChangeArrowheads="1"/>
          </p:cNvSpPr>
          <p:nvPr/>
        </p:nvSpPr>
        <p:spPr bwMode="auto">
          <a:xfrm>
            <a:off x="0" y="1341438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6000" b="1">
                <a:solidFill>
                  <a:srgbClr val="0066FF"/>
                </a:solidFill>
                <a:latin typeface="Arial" pitchFamily="34" charset="0"/>
              </a:rPr>
              <a:t>2- delagation</a:t>
            </a:r>
          </a:p>
        </p:txBody>
      </p:sp>
    </p:spTree>
    <p:extLst>
      <p:ext uri="{BB962C8B-B14F-4D97-AF65-F5344CB8AC3E}">
        <p14:creationId xmlns:p14="http://schemas.microsoft.com/office/powerpoint/2010/main" val="189973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9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99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2" grpId="0"/>
      <p:bldP spid="2990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6" name="Rectangle 4"/>
          <p:cNvSpPr>
            <a:spLocks noChangeArrowheads="1"/>
          </p:cNvSpPr>
          <p:nvPr/>
        </p:nvSpPr>
        <p:spPr bwMode="auto">
          <a:xfrm>
            <a:off x="0" y="2420938"/>
            <a:ext cx="9144000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fa-IR" sz="4000" b="1" dirty="0">
                <a:cs typeface="2  Zar" pitchFamily="2" charset="-78"/>
              </a:rPr>
              <a:t>انتقال قدرت براي تصميم سازي، تأمين اعتبار</a:t>
            </a:r>
            <a:r>
              <a:rPr lang="fa-IR" sz="2800" dirty="0"/>
              <a:t> </a:t>
            </a:r>
            <a:r>
              <a:rPr lang="fa-IR" sz="4000" b="1" dirty="0">
                <a:cs typeface="2  Zar" pitchFamily="2" charset="-78"/>
              </a:rPr>
              <a:t>و مديريت به واحدهاي مستقل دولت محلي با وضعيت شرکتي، غالباً مسئوليتها براي خدمات به دولتهاي محلي تفويض اختيار مي شود که حکمرانان خود را انتخاب کنند و عايدات خود را افزايش دهند</a:t>
            </a:r>
            <a:endParaRPr lang="en-US" sz="4000" b="1" dirty="0">
              <a:cs typeface="2  Zar" pitchFamily="2" charset="-78"/>
            </a:endParaRPr>
          </a:p>
          <a:p>
            <a:pPr algn="r" eaLnBrk="1" hangingPunct="1"/>
            <a:r>
              <a:rPr lang="fa-IR" sz="2000" dirty="0"/>
              <a:t> </a:t>
            </a:r>
            <a:endParaRPr lang="en-US" sz="2000" dirty="0"/>
          </a:p>
        </p:txBody>
      </p:sp>
      <p:sp>
        <p:nvSpPr>
          <p:cNvPr id="63491" name="Rectangle 5"/>
          <p:cNvSpPr>
            <a:spLocks noChangeArrowheads="1"/>
          </p:cNvSpPr>
          <p:nvPr/>
        </p:nvSpPr>
        <p:spPr bwMode="auto">
          <a:xfrm>
            <a:off x="0" y="260350"/>
            <a:ext cx="9144000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fa-IR" sz="5300">
                <a:solidFill>
                  <a:srgbClr val="E30313"/>
                </a:solidFill>
                <a:latin typeface="Arial" pitchFamily="34" charset="0"/>
                <a:cs typeface="Titr" pitchFamily="2" charset="-78"/>
              </a:rPr>
              <a:t>اشکال (فرمها) تمرکز زدايي</a:t>
            </a:r>
            <a:endParaRPr lang="en-US" sz="5300">
              <a:solidFill>
                <a:srgbClr val="E30313"/>
              </a:solidFill>
              <a:latin typeface="Arial" pitchFamily="34" charset="0"/>
              <a:cs typeface="Titr" pitchFamily="2" charset="-78"/>
            </a:endParaRPr>
          </a:p>
        </p:txBody>
      </p:sp>
      <p:sp>
        <p:nvSpPr>
          <p:cNvPr id="300038" name="Text Box 6"/>
          <p:cNvSpPr txBox="1">
            <a:spLocks noChangeArrowheads="1"/>
          </p:cNvSpPr>
          <p:nvPr/>
        </p:nvSpPr>
        <p:spPr bwMode="auto">
          <a:xfrm>
            <a:off x="0" y="1341438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6000" b="1">
                <a:solidFill>
                  <a:srgbClr val="0066FF"/>
                </a:solidFill>
                <a:latin typeface="Arial" pitchFamily="34" charset="0"/>
              </a:rPr>
              <a:t>3- devolution</a:t>
            </a:r>
          </a:p>
        </p:txBody>
      </p:sp>
    </p:spTree>
    <p:extLst>
      <p:ext uri="{BB962C8B-B14F-4D97-AF65-F5344CB8AC3E}">
        <p14:creationId xmlns:p14="http://schemas.microsoft.com/office/powerpoint/2010/main" val="51356576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0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0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0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00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6" grpId="0"/>
      <p:bldP spid="30003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0500"/>
            <a:ext cx="9144000" cy="1527175"/>
          </a:xfrm>
        </p:spPr>
        <p:txBody>
          <a:bodyPr/>
          <a:lstStyle/>
          <a:p>
            <a:pPr eaLnBrk="1" hangingPunct="1"/>
            <a:r>
              <a:rPr lang="fa-IR" sz="5300" smtClean="0">
                <a:solidFill>
                  <a:srgbClr val="E30313"/>
                </a:solidFill>
                <a:cs typeface="Titr" pitchFamily="2" charset="-78"/>
              </a:rPr>
              <a:t>مزاياي تمرکز زدايي مالي و بودجه اي</a:t>
            </a:r>
            <a:endParaRPr lang="en-US" sz="5300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144000" cy="4114800"/>
          </a:xfrm>
        </p:spPr>
        <p:txBody>
          <a:bodyPr>
            <a:normAutofit fontScale="92500" lnSpcReduction="10000"/>
          </a:bodyPr>
          <a:lstStyle/>
          <a:p>
            <a:pPr marL="571500" indent="-571500" algn="r" rtl="1" eaLnBrk="1" hangingPunct="1">
              <a:lnSpc>
                <a:spcPct val="90000"/>
              </a:lnSpc>
              <a:buClr>
                <a:srgbClr val="FF3300"/>
              </a:buClr>
              <a:buSzPct val="115000"/>
              <a:buFont typeface="Wingdings" pitchFamily="2" charset="2"/>
              <a:buAutoNum type="arabicPeriod"/>
            </a:pPr>
            <a:r>
              <a:rPr lang="fa-IR" b="1" dirty="0" smtClean="0">
                <a:solidFill>
                  <a:srgbClr val="003399"/>
                </a:solidFill>
                <a:cs typeface="2  Zar" pitchFamily="2" charset="-78"/>
              </a:rPr>
              <a:t>بهبود فرايند بودجه ريزي</a:t>
            </a:r>
            <a:endParaRPr lang="en-US" b="1" dirty="0" smtClean="0">
              <a:solidFill>
                <a:srgbClr val="003399"/>
              </a:solidFill>
              <a:cs typeface="2  Zar" pitchFamily="2" charset="-78"/>
            </a:endParaRPr>
          </a:p>
          <a:p>
            <a:pPr marL="571500" indent="-571500" algn="r" rtl="1" eaLnBrk="1" hangingPunct="1">
              <a:lnSpc>
                <a:spcPct val="90000"/>
              </a:lnSpc>
              <a:buClr>
                <a:srgbClr val="FF3300"/>
              </a:buClr>
              <a:buSzPct val="115000"/>
              <a:buFont typeface="Wingdings" pitchFamily="2" charset="2"/>
              <a:buAutoNum type="arabicPeriod"/>
            </a:pPr>
            <a:r>
              <a:rPr lang="fa-IR" b="1" dirty="0" smtClean="0">
                <a:solidFill>
                  <a:srgbClr val="003399"/>
                </a:solidFill>
                <a:cs typeface="2  Zar" pitchFamily="2" charset="-78"/>
              </a:rPr>
              <a:t>ارتقاء سطح تواناييها و ظرفيتهاي محلي</a:t>
            </a:r>
            <a:endParaRPr lang="en-US" b="1" dirty="0" smtClean="0">
              <a:solidFill>
                <a:srgbClr val="003399"/>
              </a:solidFill>
              <a:cs typeface="2  Zar" pitchFamily="2" charset="-78"/>
            </a:endParaRPr>
          </a:p>
          <a:p>
            <a:pPr marL="571500" indent="-571500" algn="r" rtl="1" eaLnBrk="1" hangingPunct="1">
              <a:lnSpc>
                <a:spcPct val="90000"/>
              </a:lnSpc>
              <a:buClr>
                <a:srgbClr val="FF3300"/>
              </a:buClr>
              <a:buSzPct val="115000"/>
              <a:buFont typeface="Wingdings" pitchFamily="2" charset="2"/>
              <a:buAutoNum type="arabicPeriod"/>
            </a:pPr>
            <a:r>
              <a:rPr lang="fa-IR" b="1" dirty="0" smtClean="0">
                <a:solidFill>
                  <a:srgbClr val="003399"/>
                </a:solidFill>
                <a:cs typeface="2  Zar" pitchFamily="2" charset="-78"/>
              </a:rPr>
              <a:t>افزايش نقش مردم در توسعه محلي</a:t>
            </a:r>
            <a:endParaRPr lang="en-US" b="1" dirty="0" smtClean="0">
              <a:solidFill>
                <a:srgbClr val="003399"/>
              </a:solidFill>
              <a:cs typeface="2  Zar" pitchFamily="2" charset="-78"/>
            </a:endParaRPr>
          </a:p>
          <a:p>
            <a:pPr marL="571500" indent="-571500" algn="r" rtl="1" eaLnBrk="1" hangingPunct="1">
              <a:lnSpc>
                <a:spcPct val="90000"/>
              </a:lnSpc>
              <a:buClr>
                <a:srgbClr val="FF3300"/>
              </a:buClr>
              <a:buSzPct val="115000"/>
              <a:buFont typeface="Wingdings" pitchFamily="2" charset="2"/>
              <a:buAutoNum type="arabicPeriod"/>
            </a:pPr>
            <a:r>
              <a:rPr lang="fa-IR" b="1" dirty="0" smtClean="0">
                <a:solidFill>
                  <a:srgbClr val="003399"/>
                </a:solidFill>
                <a:cs typeface="2  Zar" pitchFamily="2" charset="-78"/>
              </a:rPr>
              <a:t>گسترش مشارکت بخش غيردولتي</a:t>
            </a:r>
            <a:endParaRPr lang="en-US" b="1" dirty="0" smtClean="0">
              <a:solidFill>
                <a:srgbClr val="003399"/>
              </a:solidFill>
              <a:cs typeface="2  Zar" pitchFamily="2" charset="-78"/>
            </a:endParaRPr>
          </a:p>
          <a:p>
            <a:pPr marL="571500" indent="-571500" algn="r" rtl="1" eaLnBrk="1" hangingPunct="1">
              <a:lnSpc>
                <a:spcPct val="90000"/>
              </a:lnSpc>
              <a:buClr>
                <a:srgbClr val="FF3300"/>
              </a:buClr>
              <a:buSzPct val="115000"/>
              <a:buFont typeface="Wingdings" pitchFamily="2" charset="2"/>
              <a:buAutoNum type="arabicPeriod"/>
            </a:pPr>
            <a:r>
              <a:rPr lang="fa-IR" b="1" dirty="0" smtClean="0">
                <a:solidFill>
                  <a:srgbClr val="003399"/>
                </a:solidFill>
                <a:cs typeface="2  Zar" pitchFamily="2" charset="-78"/>
              </a:rPr>
              <a:t>افزايش سطح پاسخگويي مسئولين به مردم و مسئولين محلي در مقابل خواستهاي محلي</a:t>
            </a:r>
            <a:endParaRPr lang="en-US" b="1" dirty="0" smtClean="0">
              <a:solidFill>
                <a:srgbClr val="003399"/>
              </a:solidFill>
              <a:cs typeface="2  Zar" pitchFamily="2" charset="-78"/>
            </a:endParaRPr>
          </a:p>
          <a:p>
            <a:pPr marL="571500" indent="-571500" algn="r" rtl="1" eaLnBrk="1" hangingPunct="1">
              <a:lnSpc>
                <a:spcPct val="90000"/>
              </a:lnSpc>
              <a:buClr>
                <a:srgbClr val="FF3300"/>
              </a:buClr>
              <a:buSzPct val="115000"/>
              <a:buFont typeface="Wingdings" pitchFamily="2" charset="2"/>
              <a:buAutoNum type="arabicPeriod"/>
            </a:pPr>
            <a:r>
              <a:rPr lang="fa-IR" b="1" dirty="0" smtClean="0">
                <a:solidFill>
                  <a:srgbClr val="003399"/>
                </a:solidFill>
                <a:cs typeface="2  Zar" pitchFamily="2" charset="-78"/>
              </a:rPr>
              <a:t>مشارکت بيشتر مسئوليت محلي</a:t>
            </a:r>
          </a:p>
          <a:p>
            <a:pPr marL="571500" indent="-571500" algn="r" rtl="1" eaLnBrk="1" hangingPunct="1">
              <a:lnSpc>
                <a:spcPct val="90000"/>
              </a:lnSpc>
              <a:buClr>
                <a:srgbClr val="FF3300"/>
              </a:buClr>
              <a:buSzPct val="115000"/>
              <a:buFont typeface="Wingdings" pitchFamily="2" charset="2"/>
              <a:buAutoNum type="arabicPeriod"/>
            </a:pPr>
            <a:r>
              <a:rPr lang="fa-IR" b="1" dirty="0" smtClean="0">
                <a:solidFill>
                  <a:srgbClr val="003399"/>
                </a:solidFill>
                <a:cs typeface="2  Zar" pitchFamily="2" charset="-78"/>
              </a:rPr>
              <a:t>ايجاد زمينه هاي بيشتر براي اجراي سيستم ارزيابي و ارزشيابي</a:t>
            </a:r>
          </a:p>
          <a:p>
            <a:pPr marL="571500" indent="-571500" algn="r" rtl="1" eaLnBrk="1" hangingPunct="1">
              <a:lnSpc>
                <a:spcPct val="90000"/>
              </a:lnSpc>
              <a:buClr>
                <a:srgbClr val="FF3300"/>
              </a:buClr>
              <a:buSzPct val="115000"/>
              <a:buFont typeface="Wingdings" pitchFamily="2" charset="2"/>
              <a:buAutoNum type="arabicPeriod"/>
            </a:pPr>
            <a:r>
              <a:rPr lang="fa-IR" b="1" dirty="0" smtClean="0">
                <a:solidFill>
                  <a:srgbClr val="003399"/>
                </a:solidFill>
                <a:cs typeface="2  Zar" pitchFamily="2" charset="-78"/>
              </a:rPr>
              <a:t>کاهش شکاف سطح توسعه هاي شهر و روستا</a:t>
            </a:r>
            <a:endParaRPr lang="en-US" b="1" dirty="0" smtClean="0">
              <a:solidFill>
                <a:srgbClr val="003399"/>
              </a:solidFill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863091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27175"/>
          </a:xfrm>
        </p:spPr>
        <p:txBody>
          <a:bodyPr/>
          <a:lstStyle/>
          <a:p>
            <a:pPr eaLnBrk="1" hangingPunct="1"/>
            <a:r>
              <a:rPr lang="fa-IR" sz="7100" smtClean="0">
                <a:solidFill>
                  <a:srgbClr val="E30313"/>
                </a:solidFill>
                <a:cs typeface="Titr" pitchFamily="2" charset="-78"/>
              </a:rPr>
              <a:t>اصلاحات دهه 1930 تا 1960</a:t>
            </a:r>
            <a:endParaRPr lang="en-US" sz="7100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262156" name="Text Box 12"/>
          <p:cNvSpPr txBox="1">
            <a:spLocks noChangeArrowheads="1"/>
          </p:cNvSpPr>
          <p:nvPr/>
        </p:nvSpPr>
        <p:spPr bwMode="auto">
          <a:xfrm>
            <a:off x="0" y="1916113"/>
            <a:ext cx="9144000" cy="476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9pPr>
          </a:lstStyle>
          <a:p>
            <a:pPr rtl="1" eaLnBrk="1" hangingPunct="1">
              <a:buClr>
                <a:srgbClr val="FF3300"/>
              </a:buClr>
              <a:buFont typeface="Wingdings" pitchFamily="2" charset="2"/>
              <a:buChar char="ü"/>
            </a:pPr>
            <a:r>
              <a:rPr lang="ar-SA" sz="3600" b="1">
                <a:solidFill>
                  <a:srgbClr val="003399"/>
                </a:solidFill>
                <a:cs typeface="2  Zar" pitchFamily="2" charset="-78"/>
              </a:rPr>
              <a:t> بودجه توسعه اي شکل گرفت</a:t>
            </a:r>
            <a:endParaRPr lang="en-US" sz="3600" b="1">
              <a:solidFill>
                <a:srgbClr val="003399"/>
              </a:solidFill>
              <a:cs typeface="2  Zar" pitchFamily="2" charset="-78"/>
            </a:endParaRPr>
          </a:p>
          <a:p>
            <a:pPr rtl="1" eaLnBrk="1" hangingPunct="1">
              <a:buClr>
                <a:srgbClr val="FF3300"/>
              </a:buClr>
              <a:buFont typeface="Wingdings" pitchFamily="2" charset="2"/>
              <a:buChar char="ü"/>
            </a:pPr>
            <a:r>
              <a:rPr lang="ar-SA" sz="3600" b="1">
                <a:solidFill>
                  <a:srgbClr val="003399"/>
                </a:solidFill>
                <a:cs typeface="2  Zar" pitchFamily="2" charset="-78"/>
              </a:rPr>
              <a:t>در کشورهاي صنعتي بودجه به عاملي براي کاهش کنترلهاي قانوني تبديل شد</a:t>
            </a:r>
            <a:endParaRPr lang="en-US" sz="3600" b="1">
              <a:solidFill>
                <a:srgbClr val="003399"/>
              </a:solidFill>
              <a:cs typeface="2  Zar" pitchFamily="2" charset="-78"/>
            </a:endParaRPr>
          </a:p>
          <a:p>
            <a:pPr rtl="1" eaLnBrk="1" hangingPunct="1">
              <a:buClr>
                <a:srgbClr val="FF3300"/>
              </a:buClr>
              <a:buFont typeface="Wingdings" pitchFamily="2" charset="2"/>
              <a:buChar char="ü"/>
            </a:pPr>
            <a:r>
              <a:rPr lang="ar-SA" sz="3600" b="1">
                <a:solidFill>
                  <a:srgbClr val="003399"/>
                </a:solidFill>
                <a:cs typeface="2  Zar" pitchFamily="2" charset="-78"/>
              </a:rPr>
              <a:t>در کشورهاي در حال توسعه عاملي براي برنامه</a:t>
            </a:r>
            <a:r>
              <a:rPr lang="fa-IR" sz="3600" b="1">
                <a:solidFill>
                  <a:srgbClr val="003399"/>
                </a:solidFill>
                <a:cs typeface="2  Zar" pitchFamily="2" charset="-78"/>
              </a:rPr>
              <a:t> </a:t>
            </a:r>
            <a:r>
              <a:rPr lang="ar-SA" sz="3600" b="1">
                <a:solidFill>
                  <a:srgbClr val="003399"/>
                </a:solidFill>
                <a:cs typeface="2  Zar" pitchFamily="2" charset="-78"/>
              </a:rPr>
              <a:t>توسعه شد</a:t>
            </a:r>
            <a:endParaRPr lang="en-US" sz="3600" b="1">
              <a:solidFill>
                <a:srgbClr val="003399"/>
              </a:solidFill>
              <a:cs typeface="2  Zar" pitchFamily="2" charset="-78"/>
            </a:endParaRPr>
          </a:p>
          <a:p>
            <a:pPr rtl="1" eaLnBrk="1" hangingPunct="1">
              <a:buClr>
                <a:srgbClr val="FF3300"/>
              </a:buClr>
              <a:buFont typeface="Wingdings" pitchFamily="2" charset="2"/>
              <a:buChar char="ü"/>
            </a:pPr>
            <a:r>
              <a:rPr lang="ar-SA" sz="3600" b="1">
                <a:solidFill>
                  <a:srgbClr val="003399"/>
                </a:solidFill>
                <a:cs typeface="2  Zar" pitchFamily="2" charset="-78"/>
              </a:rPr>
              <a:t>بودجه بندي عملياتي پي ريزي شد</a:t>
            </a:r>
            <a:endParaRPr lang="en-US" sz="3600" b="1">
              <a:solidFill>
                <a:srgbClr val="003399"/>
              </a:solidFill>
              <a:cs typeface="2  Zar" pitchFamily="2" charset="-78"/>
            </a:endParaRPr>
          </a:p>
          <a:p>
            <a:pPr rtl="1" eaLnBrk="1" hangingPunct="1">
              <a:buClr>
                <a:srgbClr val="FF3300"/>
              </a:buClr>
              <a:buFont typeface="Wingdings" pitchFamily="2" charset="2"/>
              <a:buChar char="ü"/>
            </a:pPr>
            <a:r>
              <a:rPr lang="ar-SA" sz="3600" b="1">
                <a:solidFill>
                  <a:srgbClr val="003399"/>
                </a:solidFill>
                <a:cs typeface="2  Zar" pitchFamily="2" charset="-78"/>
              </a:rPr>
              <a:t>صرفه جويي و کارايي به ابعاد بودجه اضافه شد</a:t>
            </a:r>
          </a:p>
          <a:p>
            <a:pPr eaLnBrk="1" hangingPunct="1">
              <a:spcBef>
                <a:spcPct val="50000"/>
              </a:spcBef>
              <a:buClr>
                <a:srgbClr val="FF3300"/>
              </a:buClr>
              <a:buFont typeface="Wingdings" pitchFamily="2" charset="2"/>
              <a:buChar char="ü"/>
            </a:pPr>
            <a:endParaRPr lang="en-US" sz="3600" b="1">
              <a:solidFill>
                <a:srgbClr val="003399"/>
              </a:solidFill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046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2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2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2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2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2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2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2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2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2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2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6" grpId="0"/>
      <p:bldP spid="26215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0500"/>
            <a:ext cx="9144000" cy="1527175"/>
          </a:xfrm>
        </p:spPr>
        <p:txBody>
          <a:bodyPr/>
          <a:lstStyle/>
          <a:p>
            <a:pPr algn="ctr" eaLnBrk="1" hangingPunct="1"/>
            <a:r>
              <a:rPr lang="fa-IR" sz="5300" smtClean="0">
                <a:solidFill>
                  <a:srgbClr val="E30313"/>
                </a:solidFill>
                <a:cs typeface="Titr" pitchFamily="2" charset="-78"/>
              </a:rPr>
              <a:t>ابعاد تمرکز زدايي مالي و بودجه اي</a:t>
            </a:r>
            <a:endParaRPr lang="en-US" sz="5300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8964488" cy="4114800"/>
          </a:xfrm>
        </p:spPr>
        <p:txBody>
          <a:bodyPr/>
          <a:lstStyle/>
          <a:p>
            <a:pPr algn="r" rtl="1" eaLnBrk="1" hangingPunct="1">
              <a:buClr>
                <a:srgbClr val="FF3300"/>
              </a:buClr>
              <a:buSzTx/>
              <a:buFont typeface="Wingdings" pitchFamily="2" charset="2"/>
              <a:buChar char="þ"/>
            </a:pPr>
            <a:r>
              <a:rPr lang="fa-IR" sz="3800" b="1" dirty="0" smtClean="0">
                <a:solidFill>
                  <a:srgbClr val="003399"/>
                </a:solidFill>
                <a:cs typeface="2  Zar" pitchFamily="2" charset="-78"/>
              </a:rPr>
              <a:t>تمرکز در درآمد و عدم تمرکز در مخارج</a:t>
            </a:r>
            <a:endParaRPr lang="en-US" sz="3800" b="1" dirty="0" smtClean="0">
              <a:solidFill>
                <a:srgbClr val="003399"/>
              </a:solidFill>
              <a:cs typeface="2  Zar" pitchFamily="2" charset="-78"/>
            </a:endParaRPr>
          </a:p>
          <a:p>
            <a:pPr algn="r" rtl="1" eaLnBrk="1" hangingPunct="1">
              <a:buClr>
                <a:srgbClr val="FF3300"/>
              </a:buClr>
              <a:buSzTx/>
              <a:buFont typeface="Wingdings" pitchFamily="2" charset="2"/>
              <a:buChar char="þ"/>
            </a:pPr>
            <a:r>
              <a:rPr lang="fa-IR" sz="3800" b="1" dirty="0" smtClean="0">
                <a:solidFill>
                  <a:srgbClr val="003399"/>
                </a:solidFill>
                <a:cs typeface="2  Zar" pitchFamily="2" charset="-78"/>
              </a:rPr>
              <a:t>عدم تمرکز در درآمد و تمرکز در مخارج</a:t>
            </a:r>
            <a:endParaRPr lang="en-US" sz="3800" b="1" dirty="0" smtClean="0">
              <a:solidFill>
                <a:srgbClr val="003399"/>
              </a:solidFill>
              <a:cs typeface="2  Zar" pitchFamily="2" charset="-78"/>
            </a:endParaRPr>
          </a:p>
          <a:p>
            <a:pPr algn="r" rtl="1" eaLnBrk="1" hangingPunct="1">
              <a:buClr>
                <a:srgbClr val="FF3300"/>
              </a:buClr>
              <a:buSzTx/>
              <a:buFont typeface="Wingdings" pitchFamily="2" charset="2"/>
              <a:buChar char="þ"/>
            </a:pPr>
            <a:r>
              <a:rPr lang="fa-IR" sz="3800" b="1" dirty="0" smtClean="0">
                <a:solidFill>
                  <a:srgbClr val="003399"/>
                </a:solidFill>
                <a:cs typeface="2  Zar" pitchFamily="2" charset="-78"/>
              </a:rPr>
              <a:t>تمرکز در درآمد و تمرکز در مخارج</a:t>
            </a:r>
            <a:endParaRPr lang="en-US" sz="3800" b="1" dirty="0" smtClean="0">
              <a:solidFill>
                <a:srgbClr val="003399"/>
              </a:solidFill>
              <a:cs typeface="2  Zar" pitchFamily="2" charset="-78"/>
            </a:endParaRPr>
          </a:p>
          <a:p>
            <a:pPr algn="r" rtl="1" eaLnBrk="1" hangingPunct="1">
              <a:buClr>
                <a:srgbClr val="FF3300"/>
              </a:buClr>
              <a:buSzTx/>
              <a:buFont typeface="Wingdings" pitchFamily="2" charset="2"/>
              <a:buChar char="þ"/>
            </a:pPr>
            <a:r>
              <a:rPr lang="fa-IR" sz="3800" b="1" dirty="0" smtClean="0">
                <a:solidFill>
                  <a:srgbClr val="003399"/>
                </a:solidFill>
                <a:cs typeface="2  Zar" pitchFamily="2" charset="-78"/>
              </a:rPr>
              <a:t>عدم تمرکز در درآمد و عدم تمرکز در مخارج</a:t>
            </a:r>
            <a:endParaRPr lang="en-US" sz="3800" b="1" dirty="0" smtClean="0">
              <a:solidFill>
                <a:srgbClr val="003399"/>
              </a:solidFill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56368095"/>
      </p:ext>
    </p:extLst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0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02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7002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ar-SA" sz="5300" smtClean="0">
                <a:solidFill>
                  <a:srgbClr val="E30313"/>
                </a:solidFill>
                <a:cs typeface="Titr" pitchFamily="2" charset="-78"/>
              </a:rPr>
              <a:t>ج- ارتقاء </a:t>
            </a:r>
            <a:r>
              <a:rPr lang="fa-IR" sz="5300" smtClean="0">
                <a:solidFill>
                  <a:srgbClr val="E30313"/>
                </a:solidFill>
                <a:cs typeface="Titr" pitchFamily="2" charset="-78"/>
              </a:rPr>
              <a:t>مديريت</a:t>
            </a:r>
            <a:r>
              <a:rPr lang="ar-SA" sz="5300" smtClean="0">
                <a:solidFill>
                  <a:srgbClr val="E30313"/>
                </a:solidFill>
                <a:cs typeface="Titr" pitchFamily="2" charset="-78"/>
              </a:rPr>
              <a:t> و شفاف سازی</a:t>
            </a:r>
            <a:r>
              <a:rPr lang="fa-IR" sz="5300" smtClean="0">
                <a:solidFill>
                  <a:srgbClr val="E30313"/>
                </a:solidFill>
                <a:cs typeface="Titr" pitchFamily="2" charset="-78"/>
              </a:rPr>
              <a:t/>
            </a:r>
            <a:br>
              <a:rPr lang="fa-IR" sz="5300" smtClean="0">
                <a:solidFill>
                  <a:srgbClr val="E30313"/>
                </a:solidFill>
                <a:cs typeface="Titr" pitchFamily="2" charset="-78"/>
              </a:rPr>
            </a:br>
            <a:r>
              <a:rPr lang="ar-SA" sz="5300" smtClean="0">
                <a:solidFill>
                  <a:srgbClr val="E30313"/>
                </a:solidFill>
                <a:cs typeface="Titr" pitchFamily="2" charset="-78"/>
              </a:rPr>
              <a:t> حساب های مالی</a:t>
            </a:r>
            <a:endParaRPr lang="en-US" sz="5300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265220" name="Rectangle 4"/>
          <p:cNvSpPr>
            <a:spLocks noChangeArrowheads="1"/>
          </p:cNvSpPr>
          <p:nvPr/>
        </p:nvSpPr>
        <p:spPr bwMode="auto">
          <a:xfrm>
            <a:off x="0" y="2303463"/>
            <a:ext cx="9144000" cy="112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>
              <a:tabLst>
                <a:tab pos="457200" algn="l"/>
              </a:tabLst>
            </a:pPr>
            <a:r>
              <a:rPr lang="ar-SA" sz="3200">
                <a:latin typeface="Arial" pitchFamily="34" charset="0"/>
              </a:rPr>
              <a:t>عدم توانایی روشهای سنتی منجر به بروز پدیده ایدئولوژی مدیریت جدید شد.</a:t>
            </a:r>
            <a:r>
              <a:rPr lang="ar-SA" sz="3600" b="1">
                <a:latin typeface="Arial" pitchFamily="34" charset="0"/>
              </a:rPr>
              <a:t>فاکتورهای مؤثر بر ایدئولوژی مدیریت جدید:</a:t>
            </a:r>
            <a:endParaRPr lang="en-US" sz="3600" b="1">
              <a:latin typeface="Arial" pitchFamily="34" charset="0"/>
            </a:endParaRPr>
          </a:p>
        </p:txBody>
      </p:sp>
      <p:sp>
        <p:nvSpPr>
          <p:cNvPr id="265221" name="Text Box 5"/>
          <p:cNvSpPr txBox="1">
            <a:spLocks noChangeArrowheads="1"/>
          </p:cNvSpPr>
          <p:nvPr/>
        </p:nvSpPr>
        <p:spPr bwMode="auto">
          <a:xfrm>
            <a:off x="2339975" y="3860800"/>
            <a:ext cx="3384550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9pPr>
          </a:lstStyle>
          <a:p>
            <a:pPr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3200" b="1">
                <a:solidFill>
                  <a:srgbClr val="3333FF"/>
                </a:solidFill>
                <a:cs typeface="2  Zar" pitchFamily="2" charset="-78"/>
              </a:rPr>
              <a:t>عملکرد</a:t>
            </a:r>
            <a:endParaRPr lang="en-US" sz="3200" b="1">
              <a:solidFill>
                <a:srgbClr val="3333FF"/>
              </a:solidFill>
              <a:cs typeface="2  Zar" pitchFamily="2" charset="-78"/>
            </a:endParaRPr>
          </a:p>
          <a:p>
            <a:pPr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3200" b="1">
                <a:solidFill>
                  <a:srgbClr val="3333FF"/>
                </a:solidFill>
                <a:cs typeface="2  Zar" pitchFamily="2" charset="-78"/>
              </a:rPr>
              <a:t>عدم تمرکز</a:t>
            </a:r>
            <a:endParaRPr lang="en-US" sz="3200" b="1">
              <a:solidFill>
                <a:srgbClr val="3333FF"/>
              </a:solidFill>
              <a:cs typeface="2  Zar" pitchFamily="2" charset="-78"/>
            </a:endParaRPr>
          </a:p>
          <a:p>
            <a:pPr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3200" b="1">
                <a:solidFill>
                  <a:srgbClr val="3333FF"/>
                </a:solidFill>
                <a:cs typeface="2  Zar" pitchFamily="2" charset="-78"/>
              </a:rPr>
              <a:t>کاربرد بازار</a:t>
            </a:r>
            <a:endParaRPr lang="en-US" sz="3200" b="1">
              <a:solidFill>
                <a:srgbClr val="3333FF"/>
              </a:solidFill>
              <a:cs typeface="2  Zar" pitchFamily="2" charset="-78"/>
            </a:endParaRPr>
          </a:p>
          <a:p>
            <a:pPr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3200" b="1">
                <a:solidFill>
                  <a:srgbClr val="3333FF"/>
                </a:solidFill>
                <a:cs typeface="2  Zar" pitchFamily="2" charset="-78"/>
              </a:rPr>
              <a:t>افزایش انضباط مالی</a:t>
            </a:r>
            <a:endParaRPr lang="en-US" sz="3200" b="1">
              <a:solidFill>
                <a:srgbClr val="3333FF"/>
              </a:solidFill>
              <a:cs typeface="2  Zar" pitchFamily="2" charset="-78"/>
            </a:endParaRPr>
          </a:p>
          <a:p>
            <a:pPr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3200" b="1">
                <a:solidFill>
                  <a:srgbClr val="3333FF"/>
                </a:solidFill>
                <a:cs typeface="2  Zar" pitchFamily="2" charset="-78"/>
              </a:rPr>
              <a:t>ایجاد نظام اطلاعاتی</a:t>
            </a:r>
            <a:endParaRPr lang="en-US" sz="3200" b="1">
              <a:solidFill>
                <a:srgbClr val="3333FF"/>
              </a:solidFill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2010223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5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6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0" grpId="0"/>
      <p:bldP spid="2652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0500"/>
            <a:ext cx="9144000" cy="1527175"/>
          </a:xfrm>
        </p:spPr>
        <p:txBody>
          <a:bodyPr/>
          <a:lstStyle/>
          <a:p>
            <a:pPr algn="ctr" eaLnBrk="1" hangingPunct="1"/>
            <a:r>
              <a:rPr lang="ar-SA" b="1" smtClean="0">
                <a:solidFill>
                  <a:srgbClr val="DA00DA"/>
                </a:solidFill>
                <a:cs typeface="Titr" pitchFamily="2" charset="-78"/>
              </a:rPr>
              <a:t>در</a:t>
            </a:r>
            <a:r>
              <a:rPr lang="fa-IR" b="1" smtClean="0">
                <a:solidFill>
                  <a:srgbClr val="DA00DA"/>
                </a:solidFill>
                <a:cs typeface="Titr" pitchFamily="2" charset="-78"/>
              </a:rPr>
              <a:t>اي</a:t>
            </a:r>
            <a:r>
              <a:rPr lang="ar-SA" b="1" smtClean="0">
                <a:solidFill>
                  <a:srgbClr val="DA00DA"/>
                </a:solidFill>
                <a:cs typeface="Titr" pitchFamily="2" charset="-78"/>
              </a:rPr>
              <a:t>ن ر</a:t>
            </a:r>
            <a:r>
              <a:rPr lang="fa-IR" b="1" smtClean="0">
                <a:solidFill>
                  <a:srgbClr val="DA00DA"/>
                </a:solidFill>
                <a:cs typeface="Titr" pitchFamily="2" charset="-78"/>
              </a:rPr>
              <a:t>ويكر</a:t>
            </a:r>
            <a:r>
              <a:rPr lang="ar-SA" b="1" smtClean="0">
                <a:solidFill>
                  <a:srgbClr val="DA00DA"/>
                </a:solidFill>
                <a:cs typeface="Titr" pitchFamily="2" charset="-78"/>
              </a:rPr>
              <a:t>د دولت 3 هدف دارد:</a:t>
            </a:r>
            <a:endParaRPr lang="en-US" b="1" smtClean="0">
              <a:solidFill>
                <a:srgbClr val="DA00DA"/>
              </a:solidFill>
              <a:cs typeface="Titr" pitchFamily="2" charset="-78"/>
            </a:endParaRPr>
          </a:p>
        </p:txBody>
      </p:sp>
      <p:sp>
        <p:nvSpPr>
          <p:cNvPr id="275460" name="Rectangle 4"/>
          <p:cNvSpPr>
            <a:spLocks noChangeArrowheads="1"/>
          </p:cNvSpPr>
          <p:nvPr/>
        </p:nvSpPr>
        <p:spPr bwMode="auto">
          <a:xfrm>
            <a:off x="0" y="2276475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 algn="ctr" eaLnBrk="1" hangingPunct="1"/>
            <a:r>
              <a:rPr lang="ar-SA" sz="4400" b="1">
                <a:latin typeface="Arial" pitchFamily="34" charset="0"/>
              </a:rPr>
              <a:t>1- دولت مؤثر و کارآمد:</a:t>
            </a:r>
            <a:endParaRPr lang="ar-SA" sz="3200" b="1">
              <a:latin typeface="Arial" pitchFamily="34" charset="0"/>
            </a:endParaRPr>
          </a:p>
        </p:txBody>
      </p:sp>
      <p:sp>
        <p:nvSpPr>
          <p:cNvPr id="275462" name="Text Box 6"/>
          <p:cNvSpPr txBox="1">
            <a:spLocks noChangeArrowheads="1"/>
          </p:cNvSpPr>
          <p:nvPr/>
        </p:nvSpPr>
        <p:spPr bwMode="auto">
          <a:xfrm>
            <a:off x="323850" y="3429000"/>
            <a:ext cx="58324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9pPr>
          </a:lstStyle>
          <a:p>
            <a:pPr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2800" b="1">
                <a:solidFill>
                  <a:srgbClr val="3333FF"/>
                </a:solidFill>
                <a:cs typeface="2  Zar" pitchFamily="2" charset="-78"/>
              </a:rPr>
              <a:t>ارائه خدمات به مردم و هزینه مناسب</a:t>
            </a:r>
            <a:endParaRPr lang="en-US" sz="2800" b="1">
              <a:solidFill>
                <a:srgbClr val="3333FF"/>
              </a:solidFill>
              <a:cs typeface="2  Zar" pitchFamily="2" charset="-78"/>
            </a:endParaRPr>
          </a:p>
          <a:p>
            <a:pPr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2800" b="1">
                <a:solidFill>
                  <a:srgbClr val="3333FF"/>
                </a:solidFill>
                <a:cs typeface="2  Zar" pitchFamily="2" charset="-78"/>
              </a:rPr>
              <a:t>دستیابی به کارایی فنی و تخصصی</a:t>
            </a:r>
            <a:endParaRPr lang="en-US" sz="2800" b="1">
              <a:solidFill>
                <a:srgbClr val="3333FF"/>
              </a:solidFill>
              <a:cs typeface="2  Zar" pitchFamily="2" charset="-78"/>
            </a:endParaRPr>
          </a:p>
          <a:p>
            <a:pPr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2800" b="1">
                <a:solidFill>
                  <a:srgbClr val="3333FF"/>
                </a:solidFill>
                <a:cs typeface="2  Zar" pitchFamily="2" charset="-78"/>
              </a:rPr>
              <a:t>هماهنگی دریافتها و پرداختهای بودجه ای</a:t>
            </a:r>
            <a:endParaRPr lang="en-US" sz="2800" b="1">
              <a:solidFill>
                <a:srgbClr val="3333FF"/>
              </a:solidFill>
              <a:cs typeface="2  Zar" pitchFamily="2" charset="-78"/>
            </a:endParaRPr>
          </a:p>
          <a:p>
            <a:pPr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2800" b="1">
                <a:solidFill>
                  <a:srgbClr val="3333FF"/>
                </a:solidFill>
                <a:cs typeface="2  Zar" pitchFamily="2" charset="-78"/>
              </a:rPr>
              <a:t>ارائه مدیریت های فابل انعطاف</a:t>
            </a:r>
            <a:endParaRPr lang="en-US" sz="2800" b="1">
              <a:solidFill>
                <a:srgbClr val="3333FF"/>
              </a:solidFill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5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5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75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8" grpId="0"/>
      <p:bldP spid="275460" grpId="0"/>
      <p:bldP spid="27546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4" name="Rectangle 4"/>
          <p:cNvSpPr>
            <a:spLocks noChangeArrowheads="1"/>
          </p:cNvSpPr>
          <p:nvPr/>
        </p:nvSpPr>
        <p:spPr bwMode="auto">
          <a:xfrm>
            <a:off x="1187450" y="2565400"/>
            <a:ext cx="56165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2800" b="1">
                <a:solidFill>
                  <a:srgbClr val="3333FF"/>
                </a:solidFill>
                <a:cs typeface="2  Zar" pitchFamily="2" charset="-78"/>
              </a:rPr>
              <a:t>دستیابی به ثبات اقتصادی</a:t>
            </a:r>
            <a:endParaRPr lang="en-US" sz="2800" b="1">
              <a:solidFill>
                <a:srgbClr val="3333FF"/>
              </a:solidFill>
              <a:cs typeface="2  Zar" pitchFamily="2" charset="-78"/>
            </a:endParaRPr>
          </a:p>
          <a:p>
            <a:pPr algn="r"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2800" b="1">
                <a:solidFill>
                  <a:srgbClr val="3333FF"/>
                </a:solidFill>
                <a:cs typeface="2  Zar" pitchFamily="2" charset="-78"/>
              </a:rPr>
              <a:t>پاسخگویی به تغییر وضع اقتصادی</a:t>
            </a:r>
            <a:endParaRPr lang="en-US" sz="2800" b="1">
              <a:solidFill>
                <a:srgbClr val="3333FF"/>
              </a:solidFill>
              <a:cs typeface="2  Zar" pitchFamily="2" charset="-78"/>
            </a:endParaRPr>
          </a:p>
          <a:p>
            <a:pPr algn="r"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2800" b="1">
                <a:solidFill>
                  <a:srgbClr val="3333FF"/>
                </a:solidFill>
                <a:cs typeface="2  Zar" pitchFamily="2" charset="-78"/>
              </a:rPr>
              <a:t>پاسخگویی به نیازهای مصرف کنندگان</a:t>
            </a:r>
          </a:p>
        </p:txBody>
      </p:sp>
      <p:sp>
        <p:nvSpPr>
          <p:cNvPr id="276485" name="Text Box 5"/>
          <p:cNvSpPr txBox="1">
            <a:spLocks noChangeArrowheads="1"/>
          </p:cNvSpPr>
          <p:nvPr/>
        </p:nvSpPr>
        <p:spPr bwMode="auto">
          <a:xfrm>
            <a:off x="1835150" y="1557338"/>
            <a:ext cx="70215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ar-SA" sz="4400" b="1">
                <a:latin typeface="Arial" pitchFamily="34" charset="0"/>
              </a:rPr>
              <a:t>2- دولت پاسخگو:</a:t>
            </a:r>
            <a:endParaRPr lang="en-US" sz="4400" b="1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63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7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4" grpId="0"/>
      <p:bldP spid="27648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1341438"/>
            <a:ext cx="7010400" cy="792162"/>
          </a:xfrm>
        </p:spPr>
        <p:txBody>
          <a:bodyPr/>
          <a:lstStyle/>
          <a:p>
            <a:pPr algn="ctr" rtl="1" eaLnBrk="1" hangingPunct="1"/>
            <a:r>
              <a:rPr lang="fa-IR" sz="4400" b="1" smtClean="0">
                <a:solidFill>
                  <a:schemeClr val="tx1"/>
                </a:solidFill>
              </a:rPr>
              <a:t>3</a:t>
            </a:r>
            <a:r>
              <a:rPr lang="ar-SA" sz="4400" b="1" smtClean="0">
                <a:solidFill>
                  <a:schemeClr val="tx1"/>
                </a:solidFill>
              </a:rPr>
              <a:t>- دولت قابل اعتماد:</a:t>
            </a:r>
            <a:endParaRPr lang="en-US" sz="4400" b="1" smtClean="0">
              <a:solidFill>
                <a:schemeClr val="tx1"/>
              </a:solidFill>
            </a:endParaRPr>
          </a:p>
        </p:txBody>
      </p:sp>
      <p:sp>
        <p:nvSpPr>
          <p:cNvPr id="277508" name="Rectangle 4"/>
          <p:cNvSpPr>
            <a:spLocks noChangeArrowheads="1"/>
          </p:cNvSpPr>
          <p:nvPr/>
        </p:nvSpPr>
        <p:spPr bwMode="auto">
          <a:xfrm>
            <a:off x="2586038" y="2530475"/>
            <a:ext cx="3989387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2800" b="1">
                <a:solidFill>
                  <a:srgbClr val="3333FF"/>
                </a:solidFill>
                <a:cs typeface="2  Zar" pitchFamily="2" charset="-78"/>
              </a:rPr>
              <a:t>قابل اعتماد بودن نتایج</a:t>
            </a:r>
            <a:endParaRPr lang="en-US" sz="2800" b="1">
              <a:solidFill>
                <a:srgbClr val="3333FF"/>
              </a:solidFill>
              <a:cs typeface="2  Zar" pitchFamily="2" charset="-78"/>
            </a:endParaRPr>
          </a:p>
          <a:p>
            <a:pPr algn="r"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2800" b="1">
                <a:solidFill>
                  <a:srgbClr val="3333FF"/>
                </a:solidFill>
                <a:cs typeface="2  Zar" pitchFamily="2" charset="-78"/>
              </a:rPr>
              <a:t>ارائه اطلاعات دقیق در مور</a:t>
            </a:r>
            <a:r>
              <a:rPr lang="fa-IR" sz="2800" b="1">
                <a:solidFill>
                  <a:srgbClr val="3333FF"/>
                </a:solidFill>
                <a:cs typeface="2  Zar" pitchFamily="2" charset="-78"/>
              </a:rPr>
              <a:t>د</a:t>
            </a:r>
          </a:p>
          <a:p>
            <a:pPr algn="r"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2800" b="1">
                <a:solidFill>
                  <a:srgbClr val="3333FF"/>
                </a:solidFill>
                <a:cs typeface="2  Zar" pitchFamily="2" charset="-78"/>
              </a:rPr>
              <a:t>وضع مالی دول</a:t>
            </a:r>
            <a:r>
              <a:rPr lang="fa-IR" sz="2800" b="1">
                <a:solidFill>
                  <a:srgbClr val="3333FF"/>
                </a:solidFill>
                <a:cs typeface="2  Zar" pitchFamily="2" charset="-78"/>
              </a:rPr>
              <a:t>ت</a:t>
            </a:r>
            <a:endParaRPr lang="en-US" sz="2800" b="1">
              <a:solidFill>
                <a:srgbClr val="3333FF"/>
              </a:solidFill>
              <a:cs typeface="2  Zar" pitchFamily="2" charset="-78"/>
            </a:endParaRPr>
          </a:p>
          <a:p>
            <a:pPr algn="r"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2800" b="1">
                <a:solidFill>
                  <a:srgbClr val="3333FF"/>
                </a:solidFill>
                <a:cs typeface="2  Zar" pitchFamily="2" charset="-78"/>
              </a:rPr>
              <a:t>شفافیت فرایند تصمیم گیری</a:t>
            </a:r>
          </a:p>
        </p:txBody>
      </p:sp>
    </p:spTree>
    <p:extLst>
      <p:ext uri="{BB962C8B-B14F-4D97-AF65-F5344CB8AC3E}">
        <p14:creationId xmlns:p14="http://schemas.microsoft.com/office/powerpoint/2010/main" val="237598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7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7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7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77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6" grpId="0"/>
      <p:bldP spid="2775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90500"/>
            <a:ext cx="8569325" cy="1527175"/>
          </a:xfrm>
        </p:spPr>
        <p:txBody>
          <a:bodyPr/>
          <a:lstStyle/>
          <a:p>
            <a:pPr algn="ctr" eaLnBrk="1" hangingPunct="1"/>
            <a:r>
              <a:rPr lang="ar-SA" sz="7100" smtClean="0">
                <a:solidFill>
                  <a:srgbClr val="E30313"/>
                </a:solidFill>
                <a:cs typeface="Titr" pitchFamily="2" charset="-78"/>
              </a:rPr>
              <a:t>اصلاحات دهه 1960:</a:t>
            </a:r>
            <a:endParaRPr lang="en-US" sz="7100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323850" y="2159000"/>
            <a:ext cx="8820150" cy="389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252413" algn="r" rtl="1" eaLnBrk="1" hangingPunct="1">
              <a:lnSpc>
                <a:spcPct val="8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ü"/>
            </a:pPr>
            <a:r>
              <a:rPr lang="ar-SA" sz="400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ورود اقتصاد به بحث بودجه</a:t>
            </a:r>
            <a:endParaRPr lang="fa-IR" sz="4000">
              <a:solidFill>
                <a:srgbClr val="003399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indent="252413" algn="r" rtl="1" eaLnBrk="1" hangingPunct="1">
              <a:lnSpc>
                <a:spcPct val="8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ü"/>
            </a:pPr>
            <a:r>
              <a:rPr lang="ar-SA" sz="400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ايجاد حداکثر ثبات در هزينه دولتي</a:t>
            </a:r>
            <a:endParaRPr lang="fa-IR" sz="4000">
              <a:solidFill>
                <a:srgbClr val="003399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indent="252413" algn="r" rtl="1" eaLnBrk="1" hangingPunct="1">
              <a:lnSpc>
                <a:spcPct val="8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ü"/>
            </a:pPr>
            <a:r>
              <a:rPr lang="ar-SA" sz="400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استفاده از تحليل هاي اقتصادي در فرايند بودجه</a:t>
            </a:r>
            <a:endParaRPr lang="fa-IR" sz="4000">
              <a:solidFill>
                <a:srgbClr val="003399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indent="252413" algn="r" rtl="1" eaLnBrk="1" hangingPunct="1">
              <a:lnSpc>
                <a:spcPct val="8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ü"/>
            </a:pPr>
            <a:r>
              <a:rPr lang="ar-SA" sz="400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استفاده از روشهاي کمي براي تعيين هزينه ها</a:t>
            </a:r>
            <a:endParaRPr lang="fa-IR" sz="4000">
              <a:solidFill>
                <a:srgbClr val="003399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indent="252413" algn="r" rtl="1" eaLnBrk="1" hangingPunct="1">
              <a:lnSpc>
                <a:spcPct val="8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ü"/>
            </a:pPr>
            <a:r>
              <a:rPr lang="ar-SA" sz="320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ارائه روش </a:t>
            </a:r>
            <a:r>
              <a:rPr lang="en-US" sz="320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Program Package Buldgeting)PPB</a:t>
            </a:r>
            <a:r>
              <a:rPr lang="ar-SA" sz="320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(اين بسته شامل نهاده ها و ستانده هاي بودجه بود) </a:t>
            </a:r>
            <a:endParaRPr lang="en-US" sz="3200">
              <a:solidFill>
                <a:srgbClr val="003399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indent="252413" algn="r" rtl="1" eaLnBrk="1" hangingPunct="1">
              <a:lnSpc>
                <a:spcPct val="8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ü"/>
            </a:pPr>
            <a:r>
              <a:rPr lang="ar-SA" sz="400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مقرر شد </a:t>
            </a:r>
            <a:r>
              <a:rPr lang="en-US" sz="400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PPB</a:t>
            </a:r>
            <a:r>
              <a:rPr lang="ar-SA" sz="400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 براي همه دستگاه ها عمل شود</a:t>
            </a:r>
          </a:p>
        </p:txBody>
      </p:sp>
    </p:spTree>
    <p:extLst>
      <p:ext uri="{BB962C8B-B14F-4D97-AF65-F5344CB8AC3E}">
        <p14:creationId xmlns:p14="http://schemas.microsoft.com/office/powerpoint/2010/main" val="83689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0500"/>
            <a:ext cx="9144000" cy="1527175"/>
          </a:xfrm>
        </p:spPr>
        <p:txBody>
          <a:bodyPr/>
          <a:lstStyle/>
          <a:p>
            <a:pPr algn="ctr" eaLnBrk="1" hangingPunct="1"/>
            <a:r>
              <a:rPr lang="ar-SA" sz="7100" smtClean="0">
                <a:solidFill>
                  <a:srgbClr val="E30313"/>
                </a:solidFill>
                <a:cs typeface="Titr" pitchFamily="2" charset="-78"/>
              </a:rPr>
              <a:t>اصلاحات دهه 1970:</a:t>
            </a:r>
            <a:endParaRPr lang="en-US" sz="7100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260100" name="Rectangle 4"/>
          <p:cNvSpPr>
            <a:spLocks noChangeArrowheads="1"/>
          </p:cNvSpPr>
          <p:nvPr/>
        </p:nvSpPr>
        <p:spPr bwMode="auto">
          <a:xfrm>
            <a:off x="179388" y="2805113"/>
            <a:ext cx="8797925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tabLst>
                <a:tab pos="457200" algn="l"/>
              </a:tabLst>
            </a:pPr>
            <a:r>
              <a:rPr lang="fa-IR" sz="2800" b="1" dirty="0">
                <a:solidFill>
                  <a:srgbClr val="003399"/>
                </a:solidFill>
                <a:latin typeface="Arial" pitchFamily="34" charset="0"/>
                <a:cs typeface="2  Zar" pitchFamily="2" charset="-78"/>
              </a:rPr>
              <a:t> براي همه دستگاهها متوقف شد.</a:t>
            </a:r>
            <a:r>
              <a:rPr lang="ar-SA" sz="2800" b="1" dirty="0">
                <a:solidFill>
                  <a:srgbClr val="003399"/>
                </a:solidFill>
                <a:latin typeface="Arial" pitchFamily="34" charset="0"/>
                <a:cs typeface="2  Zar" pitchFamily="2" charset="-78"/>
              </a:rPr>
              <a:t> </a:t>
            </a:r>
            <a:r>
              <a:rPr lang="en-US" sz="2800" b="1" dirty="0">
                <a:solidFill>
                  <a:srgbClr val="003399"/>
                </a:solidFill>
                <a:latin typeface="Arial" pitchFamily="34" charset="0"/>
                <a:cs typeface="2  Zar" pitchFamily="2" charset="-78"/>
              </a:rPr>
              <a:t>PPB</a:t>
            </a:r>
            <a:r>
              <a:rPr lang="fa-IR" sz="2800" b="1" dirty="0">
                <a:solidFill>
                  <a:srgbClr val="003399"/>
                </a:solidFill>
                <a:latin typeface="Arial" pitchFamily="34" charset="0"/>
                <a:cs typeface="2  Zar" pitchFamily="2" charset="-78"/>
              </a:rPr>
              <a:t>به </a:t>
            </a:r>
            <a:r>
              <a:rPr lang="ar-SA" sz="2800" b="1" dirty="0">
                <a:solidFill>
                  <a:srgbClr val="003399"/>
                </a:solidFill>
                <a:latin typeface="Arial" pitchFamily="34" charset="0"/>
                <a:cs typeface="2  Zar" pitchFamily="2" charset="-78"/>
              </a:rPr>
              <a:t>دلیل توسعه بورو</a:t>
            </a:r>
            <a:r>
              <a:rPr lang="fa-IR" sz="2800" b="1" dirty="0">
                <a:solidFill>
                  <a:srgbClr val="003399"/>
                </a:solidFill>
                <a:latin typeface="Arial" pitchFamily="34" charset="0"/>
                <a:cs typeface="2  Zar" pitchFamily="2" charset="-78"/>
              </a:rPr>
              <a:t>كراسي</a:t>
            </a:r>
            <a:endParaRPr lang="en-US" sz="2800" b="1" dirty="0">
              <a:solidFill>
                <a:srgbClr val="003399"/>
              </a:solidFill>
              <a:latin typeface="Arial" pitchFamily="34" charset="0"/>
              <a:cs typeface="2  Zar" pitchFamily="2" charset="-78"/>
            </a:endParaRPr>
          </a:p>
          <a:p>
            <a:pPr algn="ctr" eaLnBrk="1" hangingPunct="1">
              <a:tabLst>
                <a:tab pos="457200" algn="l"/>
              </a:tabLst>
            </a:pPr>
            <a:r>
              <a:rPr lang="fa-IR" sz="2800" b="1" dirty="0">
                <a:solidFill>
                  <a:srgbClr val="003399"/>
                </a:solidFill>
                <a:latin typeface="Arial" pitchFamily="34" charset="0"/>
                <a:cs typeface="2  Zar" pitchFamily="2" charset="-78"/>
              </a:rPr>
              <a:t>اجراي</a:t>
            </a:r>
            <a:r>
              <a:rPr lang="ar-SA" sz="2800" b="1" dirty="0">
                <a:solidFill>
                  <a:srgbClr val="003399"/>
                </a:solidFill>
                <a:latin typeface="Arial" pitchFamily="34" charset="0"/>
                <a:cs typeface="2  Zar" pitchFamily="2" charset="-78"/>
              </a:rPr>
              <a:t> بودجه بندی محصول، هزینه یابی عملیاتی</a:t>
            </a:r>
            <a:endParaRPr lang="fa-IR" sz="2800" b="1" dirty="0">
              <a:solidFill>
                <a:srgbClr val="003399"/>
              </a:solidFill>
              <a:latin typeface="Arial" pitchFamily="34" charset="0"/>
              <a:cs typeface="2  Zar" pitchFamily="2" charset="-78"/>
            </a:endParaRPr>
          </a:p>
          <a:p>
            <a:pPr algn="ctr" eaLnBrk="1" hangingPunct="1">
              <a:tabLst>
                <a:tab pos="457200" algn="l"/>
              </a:tabLst>
            </a:pPr>
            <a:r>
              <a:rPr lang="ar-SA" sz="2800" b="1" dirty="0">
                <a:solidFill>
                  <a:srgbClr val="003399"/>
                </a:solidFill>
                <a:latin typeface="Arial" pitchFamily="34" charset="0"/>
                <a:cs typeface="2  Zar" pitchFamily="2" charset="-78"/>
              </a:rPr>
              <a:t> و تحلیل هزینه و فایده پایه اصلی بودجه شد.</a:t>
            </a:r>
            <a:endParaRPr lang="en-US" sz="2800" b="1" dirty="0">
              <a:solidFill>
                <a:srgbClr val="003399"/>
              </a:solidFill>
              <a:latin typeface="Arial" pitchFamily="34" charset="0"/>
              <a:cs typeface="2  Zar" pitchFamily="2" charset="-78"/>
            </a:endParaRPr>
          </a:p>
          <a:p>
            <a:pPr algn="ctr" eaLnBrk="1" hangingPunct="1">
              <a:tabLst>
                <a:tab pos="457200" algn="l"/>
              </a:tabLst>
            </a:pPr>
            <a:r>
              <a:rPr lang="en-US" sz="2800" b="1" dirty="0">
                <a:solidFill>
                  <a:srgbClr val="003399"/>
                </a:solidFill>
                <a:latin typeface="Arial" pitchFamily="34" charset="0"/>
                <a:cs typeface="2  Zar" pitchFamily="2" charset="-78"/>
              </a:rPr>
              <a:t>ZBB</a:t>
            </a:r>
            <a:r>
              <a:rPr lang="fa-IR" sz="2800" b="1" dirty="0">
                <a:solidFill>
                  <a:srgbClr val="003399"/>
                </a:solidFill>
                <a:latin typeface="Arial" pitchFamily="34" charset="0"/>
                <a:cs typeface="2  Zar" pitchFamily="2" charset="-78"/>
              </a:rPr>
              <a:t> </a:t>
            </a:r>
            <a:r>
              <a:rPr lang="en-US" sz="2800" b="1" dirty="0">
                <a:solidFill>
                  <a:srgbClr val="003399"/>
                </a:solidFill>
                <a:latin typeface="Arial" pitchFamily="34" charset="0"/>
                <a:cs typeface="2  Zar" pitchFamily="2" charset="-78"/>
              </a:rPr>
              <a:t>(Zero Base Budgeting)</a:t>
            </a:r>
            <a:r>
              <a:rPr lang="fa-IR" sz="2800" b="1" dirty="0">
                <a:solidFill>
                  <a:srgbClr val="003399"/>
                </a:solidFill>
                <a:latin typeface="Arial" pitchFamily="34" charset="0"/>
                <a:cs typeface="2  Zar" pitchFamily="2" charset="-78"/>
              </a:rPr>
              <a:t>-</a:t>
            </a:r>
          </a:p>
          <a:p>
            <a:pPr algn="ctr" eaLnBrk="1" hangingPunct="1">
              <a:tabLst>
                <a:tab pos="457200" algn="l"/>
              </a:tabLst>
            </a:pPr>
            <a:r>
              <a:rPr lang="fa-IR" sz="2800" b="1" dirty="0">
                <a:solidFill>
                  <a:srgbClr val="003399"/>
                </a:solidFill>
                <a:latin typeface="Arial" pitchFamily="34" charset="0"/>
                <a:cs typeface="2  Zar" pitchFamily="2" charset="-78"/>
              </a:rPr>
              <a:t> </a:t>
            </a:r>
            <a:r>
              <a:rPr lang="ar-SA" sz="2800" b="1" dirty="0">
                <a:solidFill>
                  <a:srgbClr val="003399"/>
                </a:solidFill>
                <a:latin typeface="Arial" pitchFamily="34" charset="0"/>
                <a:cs typeface="2  Zar" pitchFamily="2" charset="-78"/>
              </a:rPr>
              <a:t>مطرح ولی متوقف شد</a:t>
            </a:r>
          </a:p>
        </p:txBody>
      </p:sp>
    </p:spTree>
    <p:extLst>
      <p:ext uri="{BB962C8B-B14F-4D97-AF65-F5344CB8AC3E}">
        <p14:creationId xmlns:p14="http://schemas.microsoft.com/office/powerpoint/2010/main" val="57106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0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8" grpId="0"/>
      <p:bldP spid="2601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2" name="Rectangle 4"/>
          <p:cNvSpPr>
            <a:spLocks noChangeArrowheads="1"/>
          </p:cNvSpPr>
          <p:nvPr/>
        </p:nvSpPr>
        <p:spPr bwMode="auto">
          <a:xfrm>
            <a:off x="107950" y="3030538"/>
            <a:ext cx="8893175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 algn="ctr" rtl="1" eaLnBrk="1" hangingPunct="1">
              <a:lnSpc>
                <a:spcPct val="80000"/>
              </a:lnSpc>
              <a:spcBef>
                <a:spcPct val="20000"/>
              </a:spcBef>
            </a:pPr>
            <a:endParaRPr lang="fa-IR" sz="4800" b="1">
              <a:solidFill>
                <a:srgbClr val="003399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marL="342900" indent="-342900" algn="r" rtl="1" eaLnBrk="1" hangingPunct="1">
              <a:spcBef>
                <a:spcPct val="20000"/>
              </a:spcBef>
              <a:buFontTx/>
              <a:buAutoNum type="arabic2Minus"/>
            </a:pPr>
            <a:r>
              <a:rPr lang="ar-SA" sz="36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جنبه هاي سياسي و ايدئولوژيک بودجه بندي</a:t>
            </a:r>
            <a:endParaRPr lang="fa-IR" sz="3600" b="1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marL="342900" indent="-342900" algn="r" rtl="1" eaLnBrk="1" hangingPunct="1">
              <a:spcBef>
                <a:spcPct val="20000"/>
              </a:spcBef>
              <a:buFontTx/>
              <a:buAutoNum type="arabic2Minus"/>
            </a:pPr>
            <a:r>
              <a:rPr lang="ar-SA" sz="36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عدم تمرکز و فدراليسم مالي</a:t>
            </a:r>
            <a:endParaRPr lang="fa-IR" sz="3600" b="1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marL="342900" indent="-342900" algn="r" rtl="1" eaLnBrk="1" hangingPunct="1">
              <a:spcBef>
                <a:spcPct val="20000"/>
              </a:spcBef>
              <a:buFontTx/>
              <a:buAutoNum type="arabic2Minus"/>
            </a:pPr>
            <a:r>
              <a:rPr lang="ar-SA" sz="36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ارتقاء مديريت و شفاف سازي</a:t>
            </a:r>
            <a:r>
              <a:rPr lang="fa-IR" sz="36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 </a:t>
            </a:r>
            <a:r>
              <a:rPr lang="ar-SA" sz="36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حساب هاي</a:t>
            </a:r>
            <a:r>
              <a:rPr lang="fa-IR" sz="36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 </a:t>
            </a:r>
            <a:r>
              <a:rPr lang="ar-SA" sz="36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مالي</a:t>
            </a:r>
          </a:p>
        </p:txBody>
      </p:sp>
      <p:sp>
        <p:nvSpPr>
          <p:cNvPr id="222213" name="Text Box 5"/>
          <p:cNvSpPr txBox="1">
            <a:spLocks noChangeArrowheads="1"/>
          </p:cNvSpPr>
          <p:nvPr/>
        </p:nvSpPr>
        <p:spPr bwMode="auto">
          <a:xfrm>
            <a:off x="0" y="333375"/>
            <a:ext cx="9144000" cy="117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sz="7100">
                <a:solidFill>
                  <a:srgbClr val="E30313"/>
                </a:solidFill>
                <a:latin typeface="Arial" pitchFamily="34" charset="0"/>
                <a:cs typeface="Titr" pitchFamily="2" charset="-78"/>
              </a:rPr>
              <a:t>اصلاحات دهه 1980 به بعد:</a:t>
            </a:r>
            <a:endParaRPr lang="en-US" sz="7100">
              <a:solidFill>
                <a:srgbClr val="E30313"/>
              </a:solidFill>
              <a:latin typeface="Arial" pitchFamily="34" charset="0"/>
              <a:cs typeface="Titr" pitchFamily="2" charset="-78"/>
            </a:endParaRPr>
          </a:p>
        </p:txBody>
      </p:sp>
      <p:sp>
        <p:nvSpPr>
          <p:cNvPr id="222215" name="Text Box 7"/>
          <p:cNvSpPr txBox="1">
            <a:spLocks noChangeArrowheads="1"/>
          </p:cNvSpPr>
          <p:nvPr/>
        </p:nvSpPr>
        <p:spPr bwMode="auto">
          <a:xfrm>
            <a:off x="468313" y="2420938"/>
            <a:ext cx="8280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ar-SA" sz="3200" b="1">
                <a:solidFill>
                  <a:srgbClr val="003399"/>
                </a:solidFill>
              </a:rPr>
              <a:t>سه موضوع سرفصل اصلي تحولات بود:</a:t>
            </a:r>
            <a:endParaRPr lang="en-US" sz="3200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48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2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2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2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2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2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2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2" grpId="0" build="p"/>
      <p:bldP spid="222213" grpId="0"/>
      <p:bldP spid="2222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0500"/>
            <a:ext cx="9144000" cy="1527175"/>
          </a:xfrm>
        </p:spPr>
        <p:txBody>
          <a:bodyPr/>
          <a:lstStyle/>
          <a:p>
            <a:pPr marL="800100" indent="-800100" algn="ctr" rtl="1" eaLnBrk="1" hangingPunct="1">
              <a:buClr>
                <a:srgbClr val="E30313"/>
              </a:buClr>
              <a:buFontTx/>
              <a:buAutoNum type="arabic2Minus"/>
            </a:pPr>
            <a:r>
              <a:rPr lang="ar-SA" sz="3800" smtClean="0">
                <a:solidFill>
                  <a:srgbClr val="E30313"/>
                </a:solidFill>
                <a:cs typeface="Titr" pitchFamily="2" charset="-78"/>
              </a:rPr>
              <a:t>جنبه های س</a:t>
            </a:r>
            <a:r>
              <a:rPr lang="fa-IR" sz="3800" smtClean="0">
                <a:solidFill>
                  <a:srgbClr val="E30313"/>
                </a:solidFill>
                <a:cs typeface="Titr" pitchFamily="2" charset="-78"/>
              </a:rPr>
              <a:t>ي</a:t>
            </a:r>
            <a:r>
              <a:rPr lang="ar-SA" sz="3800" smtClean="0">
                <a:solidFill>
                  <a:srgbClr val="E30313"/>
                </a:solidFill>
                <a:cs typeface="Titr" pitchFamily="2" charset="-78"/>
              </a:rPr>
              <a:t>اسی و ا</a:t>
            </a:r>
            <a:r>
              <a:rPr lang="fa-IR" sz="3800" smtClean="0">
                <a:solidFill>
                  <a:srgbClr val="E30313"/>
                </a:solidFill>
                <a:cs typeface="Titr" pitchFamily="2" charset="-78"/>
              </a:rPr>
              <a:t>ي</a:t>
            </a:r>
            <a:r>
              <a:rPr lang="ar-SA" sz="3800" smtClean="0">
                <a:solidFill>
                  <a:srgbClr val="E30313"/>
                </a:solidFill>
                <a:cs typeface="Titr" pitchFamily="2" charset="-78"/>
              </a:rPr>
              <a:t>دئولوژ</a:t>
            </a:r>
            <a:r>
              <a:rPr lang="fa-IR" sz="3800" smtClean="0">
                <a:solidFill>
                  <a:srgbClr val="E30313"/>
                </a:solidFill>
                <a:cs typeface="Titr" pitchFamily="2" charset="-78"/>
              </a:rPr>
              <a:t>ي</a:t>
            </a:r>
            <a:r>
              <a:rPr lang="ar-SA" sz="3800" smtClean="0">
                <a:solidFill>
                  <a:srgbClr val="E30313"/>
                </a:solidFill>
                <a:cs typeface="Titr" pitchFamily="2" charset="-78"/>
              </a:rPr>
              <a:t>ک بودجه بندی (رو</a:t>
            </a:r>
            <a:r>
              <a:rPr lang="fa-IR" sz="3800" smtClean="0">
                <a:solidFill>
                  <a:srgbClr val="E30313"/>
                </a:solidFill>
                <a:cs typeface="Titr" pitchFamily="2" charset="-78"/>
              </a:rPr>
              <a:t>ي</a:t>
            </a:r>
            <a:r>
              <a:rPr lang="ar-SA" sz="3800" smtClean="0">
                <a:solidFill>
                  <a:srgbClr val="E30313"/>
                </a:solidFill>
                <a:cs typeface="Titr" pitchFamily="2" charset="-78"/>
              </a:rPr>
              <a:t>کرد س</a:t>
            </a:r>
            <a:r>
              <a:rPr lang="fa-IR" sz="3800" smtClean="0">
                <a:solidFill>
                  <a:srgbClr val="E30313"/>
                </a:solidFill>
                <a:cs typeface="Titr" pitchFamily="2" charset="-78"/>
              </a:rPr>
              <a:t>ي</a:t>
            </a:r>
            <a:r>
              <a:rPr lang="ar-SA" sz="3800" smtClean="0">
                <a:solidFill>
                  <a:srgbClr val="E30313"/>
                </a:solidFill>
                <a:cs typeface="Titr" pitchFamily="2" charset="-78"/>
              </a:rPr>
              <a:t>اسی)</a:t>
            </a:r>
            <a:endParaRPr lang="en-US" sz="3800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2627313" y="2636838"/>
            <a:ext cx="43926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 algn="ctr" rtl="1" eaLnBrk="1" hangingPunct="1">
              <a:tabLst>
                <a:tab pos="457200" algn="l"/>
              </a:tabLst>
            </a:pPr>
            <a:r>
              <a:rPr lang="ar-SA" sz="4400" b="1">
                <a:latin typeface="Arial" pitchFamily="34" charset="0"/>
                <a:cs typeface="2  Zar" pitchFamily="2" charset="-78"/>
              </a:rPr>
              <a:t>فاکتورهای اصلی:</a:t>
            </a:r>
            <a:endParaRPr lang="ar-SA" sz="2800" b="1">
              <a:latin typeface="Arial" pitchFamily="34" charset="0"/>
              <a:cs typeface="2  Zar" pitchFamily="2" charset="-78"/>
            </a:endParaRPr>
          </a:p>
        </p:txBody>
      </p:sp>
      <p:sp>
        <p:nvSpPr>
          <p:cNvPr id="271365" name="Text Box 5"/>
          <p:cNvSpPr txBox="1">
            <a:spLocks noChangeArrowheads="1"/>
          </p:cNvSpPr>
          <p:nvPr/>
        </p:nvSpPr>
        <p:spPr bwMode="auto">
          <a:xfrm>
            <a:off x="2555875" y="3716338"/>
            <a:ext cx="40322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9pPr>
          </a:lstStyle>
          <a:p>
            <a:pPr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4000" b="1">
                <a:solidFill>
                  <a:srgbClr val="003399"/>
                </a:solidFill>
              </a:rPr>
              <a:t>ارزش ها</a:t>
            </a:r>
            <a:endParaRPr lang="en-US" sz="4000" b="1">
              <a:solidFill>
                <a:srgbClr val="003399"/>
              </a:solidFill>
            </a:endParaRPr>
          </a:p>
          <a:p>
            <a:pPr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4000" b="1">
                <a:solidFill>
                  <a:srgbClr val="003399"/>
                </a:solidFill>
              </a:rPr>
              <a:t>قدرت سیاسی</a:t>
            </a:r>
            <a:endParaRPr lang="en-US" sz="4000" b="1">
              <a:solidFill>
                <a:srgbClr val="003399"/>
              </a:solidFill>
            </a:endParaRPr>
          </a:p>
          <a:p>
            <a:pPr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4000" b="1">
                <a:solidFill>
                  <a:srgbClr val="003399"/>
                </a:solidFill>
              </a:rPr>
              <a:t>رجحان تصمیم گیری</a:t>
            </a:r>
            <a:endParaRPr lang="en-US" sz="4000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1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1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1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1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1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1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1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1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2" grpId="0"/>
      <p:bldP spid="271364" grpId="0"/>
      <p:bldP spid="27136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0500"/>
            <a:ext cx="9144000" cy="1527175"/>
          </a:xfrm>
        </p:spPr>
        <p:txBody>
          <a:bodyPr/>
          <a:lstStyle/>
          <a:p>
            <a:pPr algn="ctr" eaLnBrk="1" hangingPunct="1"/>
            <a:r>
              <a:rPr lang="ar-SA" sz="5900" smtClean="0">
                <a:solidFill>
                  <a:srgbClr val="E30313"/>
                </a:solidFill>
                <a:cs typeface="Titr" pitchFamily="2" charset="-78"/>
              </a:rPr>
              <a:t>عوامل مؤثر بر فاکتورهای اصلی:</a:t>
            </a:r>
            <a:endParaRPr lang="en-US" sz="5900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264196" name="Rectangle 4"/>
          <p:cNvSpPr>
            <a:spLocks noChangeArrowheads="1"/>
          </p:cNvSpPr>
          <p:nvPr/>
        </p:nvSpPr>
        <p:spPr bwMode="auto">
          <a:xfrm>
            <a:off x="4067175" y="1700213"/>
            <a:ext cx="4251325" cy="386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342900" indent="-342900" algn="r" rtl="1" eaLnBrk="1" hangingPunct="1">
              <a:tabLst>
                <a:tab pos="457200" algn="l"/>
              </a:tabLst>
            </a:pPr>
            <a:endParaRPr lang="en-US" sz="2800" b="1">
              <a:solidFill>
                <a:srgbClr val="3333FF"/>
              </a:solidFill>
              <a:latin typeface="Arial" pitchFamily="34" charset="0"/>
              <a:cs typeface="2  Zar" pitchFamily="2" charset="-78"/>
            </a:endParaRPr>
          </a:p>
          <a:p>
            <a:pPr marL="342900" indent="-342900" algn="r" rtl="1" eaLnBrk="1" hangingPunct="1">
              <a:buFontTx/>
              <a:buAutoNum type="arabicPeriod"/>
              <a:tabLst>
                <a:tab pos="457200" algn="l"/>
              </a:tabLst>
            </a:pPr>
            <a:r>
              <a:rPr lang="ar-SA" sz="4400" b="1">
                <a:solidFill>
                  <a:srgbClr val="3333FF"/>
                </a:solidFill>
                <a:latin typeface="Arial" pitchFamily="34" charset="0"/>
                <a:cs typeface="2  Zar" pitchFamily="2" charset="-78"/>
              </a:rPr>
              <a:t>انتخابات</a:t>
            </a:r>
            <a:endParaRPr lang="en-US" sz="4400" b="1">
              <a:solidFill>
                <a:srgbClr val="3333FF"/>
              </a:solidFill>
              <a:latin typeface="Arial" pitchFamily="34" charset="0"/>
              <a:cs typeface="2  Zar" pitchFamily="2" charset="-78"/>
            </a:endParaRPr>
          </a:p>
          <a:p>
            <a:pPr marL="342900" indent="-342900" algn="r" rtl="1" eaLnBrk="1" hangingPunct="1">
              <a:buFontTx/>
              <a:buAutoNum type="arabicPeriod"/>
              <a:tabLst>
                <a:tab pos="457200" algn="l"/>
              </a:tabLst>
            </a:pPr>
            <a:r>
              <a:rPr lang="ar-SA" sz="4400" b="1">
                <a:solidFill>
                  <a:srgbClr val="3333FF"/>
                </a:solidFill>
                <a:latin typeface="Arial" pitchFamily="34" charset="0"/>
                <a:cs typeface="2  Zar" pitchFamily="2" charset="-78"/>
              </a:rPr>
              <a:t>رفتار قانونگذاری</a:t>
            </a:r>
            <a:endParaRPr lang="en-US" sz="4400" b="1">
              <a:solidFill>
                <a:srgbClr val="3333FF"/>
              </a:solidFill>
              <a:latin typeface="Arial" pitchFamily="34" charset="0"/>
              <a:cs typeface="2  Zar" pitchFamily="2" charset="-78"/>
            </a:endParaRPr>
          </a:p>
          <a:p>
            <a:pPr marL="342900" indent="-342900" algn="r" rtl="1" eaLnBrk="1" hangingPunct="1">
              <a:buFontTx/>
              <a:buAutoNum type="arabicPeriod"/>
              <a:tabLst>
                <a:tab pos="457200" algn="l"/>
              </a:tabLst>
            </a:pPr>
            <a:r>
              <a:rPr lang="ar-SA" sz="4400" b="1">
                <a:solidFill>
                  <a:srgbClr val="3333FF"/>
                </a:solidFill>
                <a:latin typeface="Arial" pitchFamily="34" charset="0"/>
                <a:cs typeface="2  Zar" pitchFamily="2" charset="-78"/>
              </a:rPr>
              <a:t>گرایشات سیاسی</a:t>
            </a:r>
            <a:endParaRPr lang="en-US" sz="4400" b="1">
              <a:solidFill>
                <a:srgbClr val="3333FF"/>
              </a:solidFill>
              <a:latin typeface="Arial" pitchFamily="34" charset="0"/>
              <a:cs typeface="2  Zar" pitchFamily="2" charset="-78"/>
            </a:endParaRPr>
          </a:p>
          <a:p>
            <a:pPr marL="342900" indent="-342900" algn="r" rtl="1" eaLnBrk="1" hangingPunct="1">
              <a:buFontTx/>
              <a:buAutoNum type="arabicPeriod"/>
              <a:tabLst>
                <a:tab pos="457200" algn="l"/>
              </a:tabLst>
            </a:pPr>
            <a:r>
              <a:rPr lang="ar-SA" sz="4400" b="1">
                <a:solidFill>
                  <a:srgbClr val="3333FF"/>
                </a:solidFill>
                <a:latin typeface="Arial" pitchFamily="34" charset="0"/>
                <a:cs typeface="2  Zar" pitchFamily="2" charset="-78"/>
              </a:rPr>
              <a:t>سلیقه های شخصی</a:t>
            </a:r>
            <a:endParaRPr lang="en-US" sz="4400" b="1">
              <a:solidFill>
                <a:srgbClr val="3333FF"/>
              </a:solidFill>
              <a:latin typeface="Arial" pitchFamily="34" charset="0"/>
              <a:cs typeface="2  Zar" pitchFamily="2" charset="-78"/>
            </a:endParaRPr>
          </a:p>
          <a:p>
            <a:pPr marL="342900" indent="-342900" algn="r" rtl="1" eaLnBrk="1" hangingPunct="1">
              <a:buFontTx/>
              <a:buAutoNum type="arabicPeriod"/>
              <a:tabLst>
                <a:tab pos="457200" algn="l"/>
              </a:tabLst>
            </a:pPr>
            <a:r>
              <a:rPr lang="ar-SA" sz="4400" b="1">
                <a:solidFill>
                  <a:srgbClr val="3333FF"/>
                </a:solidFill>
                <a:latin typeface="Arial" pitchFamily="34" charset="0"/>
                <a:cs typeface="2  Zar" pitchFamily="2" charset="-78"/>
              </a:rPr>
              <a:t>تبانی</a:t>
            </a:r>
          </a:p>
        </p:txBody>
      </p:sp>
      <p:pic>
        <p:nvPicPr>
          <p:cNvPr id="264198" name="Picture 6" descr="electionsj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596165">
            <a:off x="1547813" y="2133600"/>
            <a:ext cx="1728787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057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4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4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64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4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4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4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4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4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4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4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4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0500"/>
            <a:ext cx="9144000" cy="1527175"/>
          </a:xfrm>
        </p:spPr>
        <p:txBody>
          <a:bodyPr/>
          <a:lstStyle/>
          <a:p>
            <a:pPr algn="ctr" eaLnBrk="1" hangingPunct="1"/>
            <a:r>
              <a:rPr lang="ar-SA" sz="5900" smtClean="0">
                <a:solidFill>
                  <a:srgbClr val="E30313"/>
                </a:solidFill>
                <a:cs typeface="Titr" pitchFamily="2" charset="-78"/>
              </a:rPr>
              <a:t>نظر</a:t>
            </a:r>
            <a:r>
              <a:rPr lang="fa-IR" sz="5900" smtClean="0">
                <a:solidFill>
                  <a:srgbClr val="E30313"/>
                </a:solidFill>
                <a:cs typeface="Titr" pitchFamily="2" charset="-78"/>
              </a:rPr>
              <a:t>يه </a:t>
            </a:r>
            <a:r>
              <a:rPr lang="ar-SA" sz="5900" smtClean="0">
                <a:solidFill>
                  <a:srgbClr val="E30313"/>
                </a:solidFill>
                <a:cs typeface="Titr" pitchFamily="2" charset="-78"/>
              </a:rPr>
              <a:t> طرفداران ر</a:t>
            </a:r>
            <a:r>
              <a:rPr lang="fa-IR" sz="5900" smtClean="0">
                <a:solidFill>
                  <a:srgbClr val="E30313"/>
                </a:solidFill>
                <a:cs typeface="Titr" pitchFamily="2" charset="-78"/>
              </a:rPr>
              <a:t>وي</a:t>
            </a:r>
            <a:r>
              <a:rPr lang="ar-SA" sz="5900" smtClean="0">
                <a:solidFill>
                  <a:srgbClr val="E30313"/>
                </a:solidFill>
                <a:cs typeface="Titr" pitchFamily="2" charset="-78"/>
              </a:rPr>
              <a:t>کرد س</a:t>
            </a:r>
            <a:r>
              <a:rPr lang="fa-IR" sz="5900" smtClean="0">
                <a:solidFill>
                  <a:srgbClr val="E30313"/>
                </a:solidFill>
                <a:cs typeface="Titr" pitchFamily="2" charset="-78"/>
              </a:rPr>
              <a:t>ي</a:t>
            </a:r>
            <a:r>
              <a:rPr lang="ar-SA" sz="5900" smtClean="0">
                <a:solidFill>
                  <a:srgbClr val="E30313"/>
                </a:solidFill>
                <a:cs typeface="Titr" pitchFamily="2" charset="-78"/>
              </a:rPr>
              <a:t>اسی:</a:t>
            </a:r>
            <a:endParaRPr lang="en-US" sz="5900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0" y="2287588"/>
            <a:ext cx="9144000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tabLst>
                <a:tab pos="457200" algn="l"/>
              </a:tabLst>
            </a:pPr>
            <a:r>
              <a:rPr lang="ar-SA" sz="3200" b="1">
                <a:solidFill>
                  <a:srgbClr val="3333FF"/>
                </a:solidFill>
                <a:latin typeface="Arial" pitchFamily="34" charset="0"/>
                <a:cs typeface="2  Zar" pitchFamily="2" charset="-78"/>
              </a:rPr>
              <a:t>اعتقاد دارند عامل اصلی عدم موفقیت اصلاحات بودجه</a:t>
            </a:r>
            <a:endParaRPr lang="fa-IR" sz="3200" b="1">
              <a:solidFill>
                <a:srgbClr val="3333FF"/>
              </a:solidFill>
              <a:latin typeface="Arial" pitchFamily="34" charset="0"/>
              <a:cs typeface="2  Zar" pitchFamily="2" charset="-78"/>
            </a:endParaRPr>
          </a:p>
          <a:p>
            <a:pPr algn="ctr" eaLnBrk="1" hangingPunct="1">
              <a:tabLst>
                <a:tab pos="457200" algn="l"/>
              </a:tabLst>
            </a:pPr>
            <a:r>
              <a:rPr lang="ar-SA" b="1">
                <a:solidFill>
                  <a:srgbClr val="3333FF"/>
                </a:solidFill>
                <a:latin typeface="Arial" pitchFamily="34" charset="0"/>
                <a:cs typeface="2  Zar" pitchFamily="2" charset="-78"/>
              </a:rPr>
              <a:t> </a:t>
            </a:r>
            <a:r>
              <a:rPr lang="ar-SA" sz="3200" b="1">
                <a:solidFill>
                  <a:srgbClr val="3333FF"/>
                </a:solidFill>
                <a:latin typeface="Arial" pitchFamily="34" charset="0"/>
                <a:cs typeface="2  Zar" pitchFamily="2" charset="-78"/>
              </a:rPr>
              <a:t>در گذشته عدم توجه به عوامل سیاسی است.</a:t>
            </a:r>
            <a:endParaRPr lang="en-US" sz="3200" b="1">
              <a:solidFill>
                <a:srgbClr val="3333FF"/>
              </a:solidFill>
              <a:latin typeface="Arial" pitchFamily="34" charset="0"/>
              <a:cs typeface="2  Zar" pitchFamily="2" charset="-78"/>
            </a:endParaRPr>
          </a:p>
          <a:p>
            <a:pPr algn="ctr" eaLnBrk="1" hangingPunct="1">
              <a:tabLst>
                <a:tab pos="457200" algn="l"/>
              </a:tabLst>
            </a:pPr>
            <a:r>
              <a:rPr lang="ar-SA" sz="3200" b="1">
                <a:solidFill>
                  <a:srgbClr val="3333FF"/>
                </a:solidFill>
                <a:latin typeface="Arial" pitchFamily="34" charset="0"/>
                <a:cs typeface="2  Zar" pitchFamily="2" charset="-78"/>
              </a:rPr>
              <a:t>چون رجحان ها متفاوت است یک رفتار اقتصادی</a:t>
            </a:r>
            <a:endParaRPr lang="fa-IR" sz="3200" b="1">
              <a:solidFill>
                <a:srgbClr val="3333FF"/>
              </a:solidFill>
              <a:latin typeface="Arial" pitchFamily="34" charset="0"/>
              <a:cs typeface="2  Zar" pitchFamily="2" charset="-78"/>
            </a:endParaRPr>
          </a:p>
          <a:p>
            <a:pPr algn="ctr" eaLnBrk="1" hangingPunct="1">
              <a:tabLst>
                <a:tab pos="457200" algn="l"/>
              </a:tabLst>
            </a:pPr>
            <a:r>
              <a:rPr lang="ar-SA" sz="3200" b="1">
                <a:solidFill>
                  <a:srgbClr val="3333FF"/>
                </a:solidFill>
                <a:latin typeface="Arial" pitchFamily="34" charset="0"/>
                <a:cs typeface="2  Zar" pitchFamily="2" charset="-78"/>
              </a:rPr>
              <a:t> نمی تواند تمامی رجحان ها را در بر بگیرد.</a:t>
            </a:r>
            <a:endParaRPr lang="en-US" sz="3200" b="1">
              <a:solidFill>
                <a:srgbClr val="3333FF"/>
              </a:solidFill>
              <a:latin typeface="Arial" pitchFamily="34" charset="0"/>
              <a:cs typeface="2  Zar" pitchFamily="2" charset="-78"/>
            </a:endParaRPr>
          </a:p>
          <a:p>
            <a:pPr algn="ctr" eaLnBrk="1" hangingPunct="1">
              <a:tabLst>
                <a:tab pos="457200" algn="l"/>
              </a:tabLst>
            </a:pPr>
            <a:r>
              <a:rPr lang="ar-SA" sz="3200" b="1">
                <a:solidFill>
                  <a:srgbClr val="3333FF"/>
                </a:solidFill>
                <a:latin typeface="Arial" pitchFamily="34" charset="0"/>
                <a:cs typeface="2  Zar" pitchFamily="2" charset="-78"/>
              </a:rPr>
              <a:t>در نظام دموکراتیک اصلاً نمی شود بودجه بندی غیرسیاسی</a:t>
            </a:r>
            <a:endParaRPr lang="fa-IR" sz="3200" b="1">
              <a:solidFill>
                <a:srgbClr val="3333FF"/>
              </a:solidFill>
              <a:latin typeface="Arial" pitchFamily="34" charset="0"/>
              <a:cs typeface="2  Zar" pitchFamily="2" charset="-78"/>
            </a:endParaRPr>
          </a:p>
          <a:p>
            <a:pPr algn="ctr" eaLnBrk="1" hangingPunct="1">
              <a:tabLst>
                <a:tab pos="457200" algn="l"/>
              </a:tabLst>
            </a:pPr>
            <a:r>
              <a:rPr lang="ar-SA" sz="3200" b="1">
                <a:solidFill>
                  <a:srgbClr val="3333FF"/>
                </a:solidFill>
                <a:latin typeface="Arial" pitchFamily="34" charset="0"/>
                <a:cs typeface="2  Zar" pitchFamily="2" charset="-78"/>
              </a:rPr>
              <a:t> داشت و این مختص نظام های غیردموکراتیک و توتالیتر است.</a:t>
            </a:r>
            <a:endParaRPr lang="en-US" sz="3200" b="1">
              <a:solidFill>
                <a:srgbClr val="3333FF"/>
              </a:solidFill>
              <a:latin typeface="Arial" pitchFamily="34" charset="0"/>
              <a:cs typeface="2  Zar" pitchFamily="2" charset="-78"/>
            </a:endParaRPr>
          </a:p>
          <a:p>
            <a:pPr algn="ctr" eaLnBrk="1" hangingPunct="1">
              <a:tabLst>
                <a:tab pos="457200" algn="l"/>
              </a:tabLst>
            </a:pPr>
            <a:r>
              <a:rPr lang="ar-SA" sz="3200" b="1">
                <a:solidFill>
                  <a:srgbClr val="3333FF"/>
                </a:solidFill>
                <a:latin typeface="Arial" pitchFamily="34" charset="0"/>
                <a:cs typeface="2  Zar" pitchFamily="2" charset="-78"/>
              </a:rPr>
              <a:t>تصمیم گیری زمانی به نتیجه می رسد که</a:t>
            </a:r>
            <a:endParaRPr lang="fa-IR" sz="3200" b="1">
              <a:solidFill>
                <a:srgbClr val="3333FF"/>
              </a:solidFill>
              <a:latin typeface="Arial" pitchFamily="34" charset="0"/>
              <a:cs typeface="2  Zar" pitchFamily="2" charset="-78"/>
            </a:endParaRPr>
          </a:p>
          <a:p>
            <a:pPr algn="ctr" eaLnBrk="1" hangingPunct="1">
              <a:tabLst>
                <a:tab pos="457200" algn="l"/>
              </a:tabLst>
            </a:pPr>
            <a:r>
              <a:rPr lang="ar-SA" sz="3200" b="1">
                <a:solidFill>
                  <a:srgbClr val="3333FF"/>
                </a:solidFill>
                <a:latin typeface="Arial" pitchFamily="34" charset="0"/>
                <a:cs typeface="2  Zar" pitchFamily="2" charset="-78"/>
              </a:rPr>
              <a:t> حتماً باید یک ائتلاف سیاسی وجود داشته باشد.</a:t>
            </a:r>
            <a:endParaRPr lang="en-US" sz="3200" b="1">
              <a:solidFill>
                <a:srgbClr val="3333FF"/>
              </a:solidFill>
              <a:latin typeface="Arial" pitchFamily="34" charset="0"/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859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4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4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4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74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4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74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74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4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74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4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74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438" y="431800"/>
            <a:ext cx="8893175" cy="1196975"/>
          </a:xfrm>
        </p:spPr>
        <p:txBody>
          <a:bodyPr/>
          <a:lstStyle/>
          <a:p>
            <a:pPr algn="ctr" rtl="1" eaLnBrk="1" hangingPunct="1">
              <a:buFont typeface="Wingdings" pitchFamily="2" charset="2"/>
              <a:buNone/>
            </a:pPr>
            <a:r>
              <a:rPr lang="fa-IR" sz="5300" smtClean="0">
                <a:solidFill>
                  <a:srgbClr val="E30313"/>
                </a:solidFill>
                <a:cs typeface="Titr" pitchFamily="2" charset="-78"/>
              </a:rPr>
              <a:t>ب:عدم تمركز و فدراليسم مالي</a:t>
            </a:r>
            <a:endParaRPr lang="en-US" sz="5300" smtClean="0">
              <a:solidFill>
                <a:srgbClr val="E30313"/>
              </a:solidFill>
              <a:cs typeface="Titr" pitchFamily="2" charset="-78"/>
            </a:endParaRPr>
          </a:p>
        </p:txBody>
      </p:sp>
      <p:graphicFrame>
        <p:nvGraphicFramePr>
          <p:cNvPr id="272410" name="Group 26"/>
          <p:cNvGraphicFramePr>
            <a:graphicFrameLocks noGrp="1"/>
          </p:cNvGraphicFramePr>
          <p:nvPr>
            <p:ph sz="half" idx="2"/>
          </p:nvPr>
        </p:nvGraphicFramePr>
        <p:xfrm>
          <a:off x="2555875" y="2060575"/>
          <a:ext cx="3887788" cy="4114800"/>
        </p:xfrm>
        <a:graphic>
          <a:graphicData uri="http://schemas.openxmlformats.org/drawingml/2006/table">
            <a:tbl>
              <a:tblPr/>
              <a:tblGrid>
                <a:gridCol w="3887788"/>
              </a:tblGrid>
              <a:tr h="685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3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anose="020B0604020202020204" pitchFamily="34" charset="0"/>
                          <a:cs typeface="2  Zar" pitchFamily="2" charset="-78"/>
                        </a:rPr>
                        <a:t>تعريف عدم تمركز</a:t>
                      </a:r>
                      <a:endParaRPr kumimoji="0" lang="en-US" sz="3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  <a:cs typeface="2  Za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707">
                        <a:alpha val="50000"/>
                      </a:srgbClr>
                    </a:solidFill>
                  </a:tcPr>
                </a:tc>
              </a:tr>
              <a:tr h="685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3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anose="020B0604020202020204" pitchFamily="34" charset="0"/>
                          <a:cs typeface="2  Zar" pitchFamily="2" charset="-78"/>
                        </a:rPr>
                        <a:t>انواع عدم تمركز</a:t>
                      </a:r>
                      <a:endParaRPr kumimoji="0" lang="en-US" sz="3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  <a:cs typeface="2  Za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707">
                        <a:alpha val="50000"/>
                      </a:srgbClr>
                    </a:solidFill>
                  </a:tcPr>
                </a:tc>
              </a:tr>
              <a:tr h="685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3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anose="020B0604020202020204" pitchFamily="34" charset="0"/>
                          <a:cs typeface="2  Zar" pitchFamily="2" charset="-78"/>
                        </a:rPr>
                        <a:t>تمركز زدايي اداري</a:t>
                      </a:r>
                      <a:endParaRPr kumimoji="0" lang="en-US" sz="3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  <a:cs typeface="2  Za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707">
                        <a:alpha val="50000"/>
                      </a:srgbClr>
                    </a:solidFill>
                  </a:tcPr>
                </a:tc>
              </a:tr>
              <a:tr h="685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3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anose="020B0604020202020204" pitchFamily="34" charset="0"/>
                          <a:cs typeface="2  Zar" pitchFamily="2" charset="-78"/>
                        </a:rPr>
                        <a:t>تمركز زدايي مالي</a:t>
                      </a:r>
                      <a:endParaRPr kumimoji="0" lang="en-US" sz="3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  <a:cs typeface="2  Za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707">
                        <a:alpha val="50000"/>
                      </a:srgbClr>
                    </a:solidFill>
                  </a:tcPr>
                </a:tc>
              </a:tr>
              <a:tr h="685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3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anose="020B0604020202020204" pitchFamily="34" charset="0"/>
                          <a:cs typeface="2  Zar" pitchFamily="2" charset="-78"/>
                        </a:rPr>
                        <a:t>تمركز زدايي سياسي</a:t>
                      </a:r>
                      <a:endParaRPr kumimoji="0" lang="en-US" sz="3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  <a:cs typeface="2  Za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707">
                        <a:alpha val="50000"/>
                      </a:srgbClr>
                    </a:solidFill>
                  </a:tcPr>
                </a:tc>
              </a:tr>
              <a:tr h="685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3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anose="020B0604020202020204" pitchFamily="34" charset="0"/>
                          <a:cs typeface="2  Zar" pitchFamily="2" charset="-78"/>
                        </a:rPr>
                        <a:t>تمركز زدايي اقتصادي</a:t>
                      </a:r>
                      <a:endParaRPr kumimoji="0" lang="en-US" sz="3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  <a:cs typeface="2  Za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707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893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7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818</Words>
  <Application>Microsoft Office PowerPoint</Application>
  <PresentationFormat>On-screen Show (4:3)</PresentationFormat>
  <Paragraphs>120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اصلاحات دهه 1930 تا 1960</vt:lpstr>
      <vt:lpstr>اصلاحات دهه 1960:</vt:lpstr>
      <vt:lpstr>اصلاحات دهه 1970:</vt:lpstr>
      <vt:lpstr>PowerPoint Presentation</vt:lpstr>
      <vt:lpstr>جنبه های سياسی و ايدئولوژيک بودجه بندی (رويکرد سياسی)</vt:lpstr>
      <vt:lpstr>عوامل مؤثر بر فاکتورهای اصلی:</vt:lpstr>
      <vt:lpstr>نظريه  طرفداران رويکرد سياسی:</vt:lpstr>
      <vt:lpstr>PowerPoint Presentation</vt:lpstr>
      <vt:lpstr>PowerPoint Presentation</vt:lpstr>
      <vt:lpstr>PowerPoint Presentation</vt:lpstr>
      <vt:lpstr>تمركز زدايي اداري:</vt:lpstr>
      <vt:lpstr>تمركز زدايي مالي:</vt:lpstr>
      <vt:lpstr>PowerPoint Presentation</vt:lpstr>
      <vt:lpstr>PowerPoint Presentation</vt:lpstr>
      <vt:lpstr>اشکال (فرمها) تمرکز زدايي</vt:lpstr>
      <vt:lpstr>PowerPoint Presentation</vt:lpstr>
      <vt:lpstr>PowerPoint Presentation</vt:lpstr>
      <vt:lpstr>مزاياي تمرکز زدايي مالي و بودجه اي</vt:lpstr>
      <vt:lpstr>ابعاد تمرکز زدايي مالي و بودجه اي</vt:lpstr>
      <vt:lpstr>ج- ارتقاء مديريت و شفاف سازی  حساب های مالی</vt:lpstr>
      <vt:lpstr>دراين رويكرد دولت 3 هدف دارد:</vt:lpstr>
      <vt:lpstr>PowerPoint Presentation</vt:lpstr>
      <vt:lpstr>3- دولت قابل اعتماد: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SCC</dc:creator>
  <cp:lastModifiedBy>SCC</cp:lastModifiedBy>
  <cp:revision>2</cp:revision>
  <dcterms:created xsi:type="dcterms:W3CDTF">2020-05-04T18:58:55Z</dcterms:created>
  <dcterms:modified xsi:type="dcterms:W3CDTF">2020-05-04T19:09:12Z</dcterms:modified>
</cp:coreProperties>
</file>